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045424-107B-452F-BEEB-82287DC870F4}">
  <a:tblStyle styleId="{C9045424-107B-452F-BEEB-82287DC870F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712" autoAdjust="0"/>
  </p:normalViewPr>
  <p:slideViewPr>
    <p:cSldViewPr snapToGrid="0">
      <p:cViewPr varScale="1">
        <p:scale>
          <a:sx n="83" d="100"/>
          <a:sy n="83" d="100"/>
        </p:scale>
        <p:origin x="84" y="52"/>
      </p:cViewPr>
      <p:guideLst>
        <p:guide orient="horz" pos="1620"/>
        <p:guide pos="2880"/>
      </p:guideLst>
    </p:cSldViewPr>
  </p:slideViewPr>
  <p:outlineViewPr>
    <p:cViewPr>
      <p:scale>
        <a:sx n="33" d="100"/>
        <a:sy n="33" d="100"/>
      </p:scale>
      <p:origin x="0" y="-20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hallways.cap.gsa.gov/app/#/doclib?filter%5Btype%5D%5B0%5D=1773&amp;document=78388"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buy.gsa.gov/docviewer?id=1931&amp;doctitle=nasa%27s%20quality%20assurance%20plan%20for%20software&amp;doctype=112?utm_campaign=atrw_fall2023&amp;utm_medium=referral&amp;utm_source=zoom" TargetMode="External"/><Relationship Id="rId5" Type="http://schemas.openxmlformats.org/officeDocument/2006/relationships/hyperlink" Target="https://buy.gsa.gov/docviewer?id=1931&amp;docTitle=nasa%27s%20quality%20assurance%20plan%20for%20software&amp;docType=112" TargetMode="External"/><Relationship Id="rId4" Type="http://schemas.openxmlformats.org/officeDocument/2006/relationships/hyperlink" Target="https://hallways.cap.gsa.gov/app/#/doclib?filter%5Btype%5D%5B0%5D=1773&amp;document=438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896b824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896b824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4f64285137_0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4f64285137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Ryan/Andrea</a:t>
            </a:r>
            <a:endParaRPr/>
          </a:p>
          <a:p>
            <a:pPr marL="0" lvl="0" indent="0" algn="l" rtl="0">
              <a:spcBef>
                <a:spcPts val="0"/>
              </a:spcBef>
              <a:spcAft>
                <a:spcPts val="0"/>
              </a:spcAft>
              <a:buNone/>
            </a:pPr>
            <a:r>
              <a:rPr lang="en"/>
              <a:t>Andrea will share screen during live demo</a:t>
            </a:r>
            <a:endParaRPr/>
          </a:p>
          <a:p>
            <a:pPr marL="0" lvl="0" indent="0" algn="l" rtl="0">
              <a:spcBef>
                <a:spcPts val="0"/>
              </a:spcBef>
              <a:spcAft>
                <a:spcPts val="0"/>
              </a:spcAft>
              <a:buNone/>
            </a:pPr>
            <a:endParaRPr/>
          </a:p>
          <a:p>
            <a:pPr marL="0" lvl="0" indent="0" algn="l" rtl="0">
              <a:spcBef>
                <a:spcPts val="0"/>
              </a:spcBef>
              <a:spcAft>
                <a:spcPts val="0"/>
              </a:spcAft>
              <a:buNone/>
            </a:pPr>
            <a:r>
              <a:rPr lang="en"/>
              <a:t>QASP 1: USPTO Sample - </a:t>
            </a:r>
            <a:r>
              <a:rPr lang="en" u="sng">
                <a:solidFill>
                  <a:schemeClr val="hlink"/>
                </a:solidFill>
                <a:hlinkClick r:id="rId3"/>
              </a:rPr>
              <a:t>https://hallways.cap.gsa.gov/app/#/doclib?filter%5Btype%5D%5B0%5D=1773&amp;document=78388</a:t>
            </a:r>
            <a:r>
              <a:rPr lang="en"/>
              <a:t> </a:t>
            </a:r>
            <a:endParaRPr/>
          </a:p>
          <a:p>
            <a:pPr marL="457200" lvl="0" indent="-298450" algn="l" rtl="0">
              <a:spcBef>
                <a:spcPts val="0"/>
              </a:spcBef>
              <a:spcAft>
                <a:spcPts val="0"/>
              </a:spcAft>
              <a:buSzPts val="1100"/>
              <a:buChar char="-"/>
            </a:pPr>
            <a:r>
              <a:rPr lang="en"/>
              <a:t>This one is basic but good</a:t>
            </a:r>
            <a:endParaRPr/>
          </a:p>
          <a:p>
            <a:pPr marL="457200" lvl="0" indent="-298450" algn="l" rtl="0">
              <a:spcBef>
                <a:spcPts val="0"/>
              </a:spcBef>
              <a:spcAft>
                <a:spcPts val="0"/>
              </a:spcAft>
              <a:buSzPts val="1100"/>
              <a:buChar char="-"/>
            </a:pPr>
            <a:r>
              <a:rPr lang="en"/>
              <a:t>Shows basic elements of QASP</a:t>
            </a:r>
            <a:endParaRPr/>
          </a:p>
          <a:p>
            <a:pPr marL="457200" lvl="0" indent="-298450" algn="l" rtl="0">
              <a:spcBef>
                <a:spcPts val="0"/>
              </a:spcBef>
              <a:spcAft>
                <a:spcPts val="0"/>
              </a:spcAft>
              <a:buSzPts val="1100"/>
              <a:buChar char="-"/>
            </a:pPr>
            <a:r>
              <a:rPr lang="en"/>
              <a:t>Doesn’t show actual performance metrics</a:t>
            </a:r>
            <a:endParaRPr/>
          </a:p>
          <a:p>
            <a:pPr marL="0" lvl="0" indent="0" algn="l" rtl="0">
              <a:spcBef>
                <a:spcPts val="0"/>
              </a:spcBef>
              <a:spcAft>
                <a:spcPts val="0"/>
              </a:spcAft>
              <a:buNone/>
            </a:pPr>
            <a:r>
              <a:rPr lang="en"/>
              <a:t>QASP 2: Army Contracting Command Template - </a:t>
            </a:r>
            <a:r>
              <a:rPr lang="en" u="sng">
                <a:solidFill>
                  <a:schemeClr val="hlink"/>
                </a:solidFill>
                <a:hlinkClick r:id="rId4"/>
              </a:rPr>
              <a:t>https://hallways.cap.gsa.gov/app/#/doclib?filter%5Btype%5D%5B0%5D=1773&amp;document=4380</a:t>
            </a:r>
            <a:r>
              <a:rPr lang="en"/>
              <a:t> </a:t>
            </a:r>
            <a:endParaRPr/>
          </a:p>
          <a:p>
            <a:pPr marL="457200" lvl="0" indent="-298450" algn="l" rtl="0">
              <a:spcBef>
                <a:spcPts val="0"/>
              </a:spcBef>
              <a:spcAft>
                <a:spcPts val="0"/>
              </a:spcAft>
              <a:buSzPts val="1100"/>
              <a:buChar char="-"/>
            </a:pPr>
            <a:r>
              <a:rPr lang="en"/>
              <a:t>This is a template</a:t>
            </a:r>
            <a:endParaRPr/>
          </a:p>
          <a:p>
            <a:pPr marL="457200" lvl="0" indent="-298450" algn="l" rtl="0">
              <a:spcBef>
                <a:spcPts val="0"/>
              </a:spcBef>
              <a:spcAft>
                <a:spcPts val="0"/>
              </a:spcAft>
              <a:buSzPts val="1100"/>
              <a:buChar char="-"/>
            </a:pPr>
            <a:r>
              <a:rPr lang="en"/>
              <a:t>Good resource if you want to use it</a:t>
            </a:r>
            <a:endParaRPr/>
          </a:p>
          <a:p>
            <a:pPr marL="457200" lvl="0" indent="-298450" algn="l" rtl="0">
              <a:spcBef>
                <a:spcPts val="0"/>
              </a:spcBef>
              <a:spcAft>
                <a:spcPts val="0"/>
              </a:spcAft>
              <a:buSzPts val="1100"/>
              <a:buChar char="-"/>
            </a:pPr>
            <a:r>
              <a:rPr lang="en"/>
              <a:t>Can build off of it</a:t>
            </a:r>
            <a:endParaRPr/>
          </a:p>
          <a:p>
            <a:pPr marL="457200" lvl="0" indent="-298450" algn="l" rtl="0">
              <a:spcBef>
                <a:spcPts val="0"/>
              </a:spcBef>
              <a:spcAft>
                <a:spcPts val="0"/>
              </a:spcAft>
              <a:buSzPts val="1100"/>
              <a:buChar char="-"/>
            </a:pPr>
            <a:r>
              <a:rPr lang="en"/>
              <a:t>Allows you to reuse multiple times</a:t>
            </a:r>
            <a:endParaRPr/>
          </a:p>
          <a:p>
            <a:pPr marL="457200" lvl="0" indent="-298450" algn="l" rtl="0">
              <a:spcBef>
                <a:spcPts val="0"/>
              </a:spcBef>
              <a:spcAft>
                <a:spcPts val="0"/>
              </a:spcAft>
              <a:buSzPts val="1100"/>
              <a:buChar char="-"/>
            </a:pPr>
            <a:r>
              <a:rPr lang="en"/>
              <a:t>Again non-specific</a:t>
            </a:r>
            <a:endParaRPr/>
          </a:p>
          <a:p>
            <a:pPr marL="457200" lvl="0" indent="-298450" algn="l" rtl="0">
              <a:spcBef>
                <a:spcPts val="0"/>
              </a:spcBef>
              <a:spcAft>
                <a:spcPts val="0"/>
              </a:spcAft>
              <a:buSzPts val="1100"/>
              <a:buChar char="-"/>
            </a:pPr>
            <a:r>
              <a:rPr lang="en"/>
              <a:t>Important again to note that like last time, creates special section for performance measurements</a:t>
            </a:r>
            <a:endParaRPr/>
          </a:p>
          <a:p>
            <a:pPr marL="0" lvl="0" indent="0" algn="l" rtl="0">
              <a:spcBef>
                <a:spcPts val="0"/>
              </a:spcBef>
              <a:spcAft>
                <a:spcPts val="0"/>
              </a:spcAft>
              <a:buNone/>
            </a:pPr>
            <a:r>
              <a:rPr lang="en"/>
              <a:t>QASP 3: NASA QASP for Software - </a:t>
            </a:r>
            <a:r>
              <a:rPr lang="en" u="sng">
                <a:solidFill>
                  <a:schemeClr val="hlink"/>
                </a:solidFill>
                <a:hlinkClick r:id="rId5"/>
              </a:rPr>
              <a:t>https://buy.gsa.gov/docviewer?id=1931&amp;docTitle=nasa%27s%20quality%20assurance%20plan%20for%20software&amp;docType=112</a:t>
            </a:r>
            <a:r>
              <a:rPr lang="en"/>
              <a:t> </a:t>
            </a:r>
            <a:endParaRPr/>
          </a:p>
          <a:p>
            <a:pPr marL="0" lvl="0" indent="0" algn="l" rtl="0">
              <a:spcBef>
                <a:spcPts val="0"/>
              </a:spcBef>
              <a:spcAft>
                <a:spcPts val="0"/>
              </a:spcAft>
              <a:buNone/>
            </a:pPr>
            <a:r>
              <a:rPr lang="en"/>
              <a:t>UTM Link for Kelly Chat:  </a:t>
            </a:r>
            <a:r>
              <a:rPr lang="en" u="sng">
                <a:solidFill>
                  <a:schemeClr val="hlink"/>
                </a:solidFill>
                <a:hlinkClick r:id="rId6"/>
              </a:rPr>
              <a:t>https://buy.gsa.gov/docviewer?id=1931&amp;doctitle=nasa%27s%20quality%20assurance%20plan%20for%20software&amp;doctype=112?utm_campaign=atrw_fall2023&amp;utm_medium=referral&amp;utm_source=zoom</a:t>
            </a:r>
            <a:endParaRPr sz="1200"/>
          </a:p>
          <a:p>
            <a:pPr marL="457200" lvl="0" indent="-298450" algn="l" rtl="0">
              <a:spcBef>
                <a:spcPts val="0"/>
              </a:spcBef>
              <a:spcAft>
                <a:spcPts val="0"/>
              </a:spcAft>
              <a:buSzPts val="1100"/>
              <a:buChar char="-"/>
            </a:pPr>
            <a:r>
              <a:rPr lang="en"/>
              <a:t>Most specific QASP example yet</a:t>
            </a:r>
            <a:endParaRPr/>
          </a:p>
          <a:p>
            <a:pPr marL="457200" lvl="0" indent="-298450" algn="l" rtl="0">
              <a:spcBef>
                <a:spcPts val="0"/>
              </a:spcBef>
              <a:spcAft>
                <a:spcPts val="0"/>
              </a:spcAft>
              <a:buSzPts val="1100"/>
              <a:buChar char="-"/>
            </a:pPr>
            <a:r>
              <a:rPr lang="en"/>
              <a:t>Love the key abbreviations list</a:t>
            </a:r>
            <a:endParaRPr/>
          </a:p>
          <a:p>
            <a:pPr marL="457200" lvl="0" indent="-298450" algn="l" rtl="0">
              <a:spcBef>
                <a:spcPts val="0"/>
              </a:spcBef>
              <a:spcAft>
                <a:spcPts val="0"/>
              </a:spcAft>
              <a:buSzPts val="1100"/>
              <a:buChar char="-"/>
            </a:pPr>
            <a:r>
              <a:rPr lang="en"/>
              <a:t>Structured nicely with table of contents, makes it easier to read despite length</a:t>
            </a:r>
            <a:endParaRPr/>
          </a:p>
          <a:p>
            <a:pPr marL="457200" lvl="0" indent="-298450" algn="l" rtl="0">
              <a:spcBef>
                <a:spcPts val="0"/>
              </a:spcBef>
              <a:spcAft>
                <a:spcPts val="0"/>
              </a:spcAft>
              <a:buSzPts val="1100"/>
              <a:buChar char="-"/>
            </a:pPr>
            <a:r>
              <a:rPr lang="en"/>
              <a:t>Details organizational structure</a:t>
            </a:r>
            <a:endParaRPr/>
          </a:p>
          <a:p>
            <a:pPr marL="457200" lvl="0" indent="-298450" algn="l" rtl="0">
              <a:spcBef>
                <a:spcPts val="0"/>
              </a:spcBef>
              <a:spcAft>
                <a:spcPts val="0"/>
              </a:spcAft>
              <a:buSzPts val="1100"/>
              <a:buChar char="-"/>
            </a:pPr>
            <a:r>
              <a:rPr lang="en"/>
              <a:t>Details more of the evaluation and review criteria</a:t>
            </a:r>
            <a:endParaRPr/>
          </a:p>
          <a:p>
            <a:pPr marL="457200" lvl="0" indent="-298450" algn="l" rtl="0">
              <a:spcBef>
                <a:spcPts val="0"/>
              </a:spcBef>
              <a:spcAft>
                <a:spcPts val="0"/>
              </a:spcAft>
              <a:buSzPts val="1100"/>
              <a:buChar char="-"/>
            </a:pPr>
            <a:r>
              <a:rPr lang="en"/>
              <a:t>Would love to see an attachment that includes the review and criteria sheet to see how it is laid out</a:t>
            </a:r>
            <a:endParaRPr/>
          </a:p>
          <a:p>
            <a:pPr marL="457200" lvl="0" indent="-298450" algn="l" rtl="0">
              <a:spcBef>
                <a:spcPts val="0"/>
              </a:spcBef>
              <a:spcAft>
                <a:spcPts val="0"/>
              </a:spcAft>
              <a:buSzPts val="1100"/>
              <a:buChar char="-"/>
            </a:pPr>
            <a:r>
              <a:rPr lang="en"/>
              <a:t>But, we can take best practices from all three and combine them</a:t>
            </a:r>
            <a:endParaRPr/>
          </a:p>
          <a:p>
            <a:pPr marL="457200" lvl="0" indent="-298450" algn="l" rtl="0">
              <a:spcBef>
                <a:spcPts val="0"/>
              </a:spcBef>
              <a:spcAft>
                <a:spcPts val="0"/>
              </a:spcAft>
              <a:buSzPts val="1100"/>
              <a:buChar char="-"/>
            </a:pPr>
            <a:r>
              <a:rPr lang="en"/>
              <a:t>Goes to show how general and QASP can be, but it must fit your acquisition needs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ad0ac186c2_0_5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g2ad0ac186c2_0_5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2896b8249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2896b8249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2896b8249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2896b8249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ad0ac186c2_0_6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2ad0ac186c2_0_6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ad0ac186c2_0_6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ad0ac186c2_0_6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ad0ac186c2_0_6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ad0ac186c2_0_6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ad0ac186c2_0_6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ad0ac186c2_0_6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22896b8249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22896b8249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a92b35f1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a92b35f1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f6428513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4f6428513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ad0ac186c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ad0ac186c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ad0ac186c2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ad0ac186c2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ad0ac186c2_0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ad0ac186c2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ad26b3092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ad26b3092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ad0ac186c2_0_4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ad0ac186c2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ad26b309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ad26b309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for Print">
  <p:cSld name="SECTION_HEADER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712840" y="536231"/>
            <a:ext cx="7386600" cy="9258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1C304A"/>
              </a:buClr>
              <a:buSzPts val="5000"/>
              <a:buNone/>
              <a:defRPr sz="5000" b="1">
                <a:solidFill>
                  <a:srgbClr val="1C304A"/>
                </a:solidFill>
              </a:defRPr>
            </a:lvl1pPr>
            <a:lvl2pPr lvl="1" algn="ctr" rtl="0">
              <a:spcBef>
                <a:spcPts val="0"/>
              </a:spcBef>
              <a:spcAft>
                <a:spcPts val="0"/>
              </a:spcAft>
              <a:buClr>
                <a:srgbClr val="1C304A"/>
              </a:buClr>
              <a:buSzPts val="5000"/>
              <a:buNone/>
              <a:defRPr sz="5000">
                <a:solidFill>
                  <a:srgbClr val="1C304A"/>
                </a:solidFill>
              </a:defRPr>
            </a:lvl2pPr>
            <a:lvl3pPr lvl="2" algn="ctr" rtl="0">
              <a:spcBef>
                <a:spcPts val="0"/>
              </a:spcBef>
              <a:spcAft>
                <a:spcPts val="0"/>
              </a:spcAft>
              <a:buClr>
                <a:srgbClr val="1C304A"/>
              </a:buClr>
              <a:buSzPts val="5000"/>
              <a:buNone/>
              <a:defRPr sz="5000">
                <a:solidFill>
                  <a:srgbClr val="1C304A"/>
                </a:solidFill>
              </a:defRPr>
            </a:lvl3pPr>
            <a:lvl4pPr lvl="3" algn="ctr" rtl="0">
              <a:spcBef>
                <a:spcPts val="0"/>
              </a:spcBef>
              <a:spcAft>
                <a:spcPts val="0"/>
              </a:spcAft>
              <a:buClr>
                <a:srgbClr val="1C304A"/>
              </a:buClr>
              <a:buSzPts val="5000"/>
              <a:buNone/>
              <a:defRPr sz="5000">
                <a:solidFill>
                  <a:srgbClr val="1C304A"/>
                </a:solidFill>
              </a:defRPr>
            </a:lvl4pPr>
            <a:lvl5pPr lvl="4" algn="ctr" rtl="0">
              <a:spcBef>
                <a:spcPts val="0"/>
              </a:spcBef>
              <a:spcAft>
                <a:spcPts val="0"/>
              </a:spcAft>
              <a:buClr>
                <a:srgbClr val="1C304A"/>
              </a:buClr>
              <a:buSzPts val="5000"/>
              <a:buNone/>
              <a:defRPr sz="5000">
                <a:solidFill>
                  <a:srgbClr val="1C304A"/>
                </a:solidFill>
              </a:defRPr>
            </a:lvl5pPr>
            <a:lvl6pPr lvl="5" algn="ctr" rtl="0">
              <a:spcBef>
                <a:spcPts val="0"/>
              </a:spcBef>
              <a:spcAft>
                <a:spcPts val="0"/>
              </a:spcAft>
              <a:buClr>
                <a:srgbClr val="1C304A"/>
              </a:buClr>
              <a:buSzPts val="5000"/>
              <a:buNone/>
              <a:defRPr sz="5000">
                <a:solidFill>
                  <a:srgbClr val="1C304A"/>
                </a:solidFill>
              </a:defRPr>
            </a:lvl6pPr>
            <a:lvl7pPr lvl="6" algn="ctr" rtl="0">
              <a:spcBef>
                <a:spcPts val="0"/>
              </a:spcBef>
              <a:spcAft>
                <a:spcPts val="0"/>
              </a:spcAft>
              <a:buClr>
                <a:srgbClr val="1C304A"/>
              </a:buClr>
              <a:buSzPts val="5000"/>
              <a:buNone/>
              <a:defRPr sz="5000">
                <a:solidFill>
                  <a:srgbClr val="1C304A"/>
                </a:solidFill>
              </a:defRPr>
            </a:lvl7pPr>
            <a:lvl8pPr lvl="7" algn="ctr" rtl="0">
              <a:spcBef>
                <a:spcPts val="0"/>
              </a:spcBef>
              <a:spcAft>
                <a:spcPts val="0"/>
              </a:spcAft>
              <a:buClr>
                <a:srgbClr val="1C304A"/>
              </a:buClr>
              <a:buSzPts val="5000"/>
              <a:buNone/>
              <a:defRPr sz="5000">
                <a:solidFill>
                  <a:srgbClr val="1C304A"/>
                </a:solidFill>
              </a:defRPr>
            </a:lvl8pPr>
            <a:lvl9pPr lvl="8" algn="ctr" rtl="0">
              <a:spcBef>
                <a:spcPts val="0"/>
              </a:spcBef>
              <a:spcAft>
                <a:spcPts val="0"/>
              </a:spcAft>
              <a:buClr>
                <a:srgbClr val="1C304A"/>
              </a:buClr>
              <a:buSzPts val="5000"/>
              <a:buNone/>
              <a:defRPr sz="5000">
                <a:solidFill>
                  <a:srgbClr val="1C304A"/>
                </a:solidFill>
              </a:defRPr>
            </a:lvl9pPr>
          </a:lstStyle>
          <a:p>
            <a:endParaRPr/>
          </a:p>
        </p:txBody>
      </p:sp>
      <p:sp>
        <p:nvSpPr>
          <p:cNvPr id="52" name="Google Shape;52;p13"/>
          <p:cNvSpPr txBox="1">
            <a:spLocks noGrp="1"/>
          </p:cNvSpPr>
          <p:nvPr>
            <p:ph type="subTitle" idx="1"/>
          </p:nvPr>
        </p:nvSpPr>
        <p:spPr>
          <a:xfrm>
            <a:off x="729681" y="2287534"/>
            <a:ext cx="43893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1400"/>
              <a:buNone/>
              <a:defRPr sz="1400">
                <a:solidFill>
                  <a:srgbClr val="1C304A"/>
                </a:solidFill>
              </a:defRPr>
            </a:lvl1pPr>
            <a:lvl2pPr lvl="1" rtl="0">
              <a:lnSpc>
                <a:spcPct val="100000"/>
              </a:lnSpc>
              <a:spcBef>
                <a:spcPts val="0"/>
              </a:spcBef>
              <a:spcAft>
                <a:spcPts val="0"/>
              </a:spcAft>
              <a:buClr>
                <a:srgbClr val="1C304A"/>
              </a:buClr>
              <a:buSzPts val="1400"/>
              <a:buNone/>
              <a:defRPr>
                <a:solidFill>
                  <a:srgbClr val="1C304A"/>
                </a:solidFill>
              </a:defRPr>
            </a:lvl2pPr>
            <a:lvl3pPr lvl="2" rtl="0">
              <a:lnSpc>
                <a:spcPct val="100000"/>
              </a:lnSpc>
              <a:spcBef>
                <a:spcPts val="0"/>
              </a:spcBef>
              <a:spcAft>
                <a:spcPts val="0"/>
              </a:spcAft>
              <a:buClr>
                <a:srgbClr val="1C304A"/>
              </a:buClr>
              <a:buSzPts val="1400"/>
              <a:buNone/>
              <a:defRPr>
                <a:solidFill>
                  <a:srgbClr val="1C304A"/>
                </a:solidFill>
              </a:defRPr>
            </a:lvl3pPr>
            <a:lvl4pPr lvl="3" rtl="0">
              <a:lnSpc>
                <a:spcPct val="100000"/>
              </a:lnSpc>
              <a:spcBef>
                <a:spcPts val="0"/>
              </a:spcBef>
              <a:spcAft>
                <a:spcPts val="0"/>
              </a:spcAft>
              <a:buClr>
                <a:srgbClr val="1C304A"/>
              </a:buClr>
              <a:buSzPts val="1400"/>
              <a:buNone/>
              <a:defRPr>
                <a:solidFill>
                  <a:srgbClr val="1C304A"/>
                </a:solidFill>
              </a:defRPr>
            </a:lvl4pPr>
            <a:lvl5pPr lvl="4" rtl="0">
              <a:lnSpc>
                <a:spcPct val="100000"/>
              </a:lnSpc>
              <a:spcBef>
                <a:spcPts val="0"/>
              </a:spcBef>
              <a:spcAft>
                <a:spcPts val="0"/>
              </a:spcAft>
              <a:buClr>
                <a:srgbClr val="1C304A"/>
              </a:buClr>
              <a:buSzPts val="1400"/>
              <a:buNone/>
              <a:defRPr>
                <a:solidFill>
                  <a:srgbClr val="1C304A"/>
                </a:solidFill>
              </a:defRPr>
            </a:lvl5pPr>
            <a:lvl6pPr lvl="5" rtl="0">
              <a:lnSpc>
                <a:spcPct val="100000"/>
              </a:lnSpc>
              <a:spcBef>
                <a:spcPts val="0"/>
              </a:spcBef>
              <a:spcAft>
                <a:spcPts val="0"/>
              </a:spcAft>
              <a:buClr>
                <a:srgbClr val="1C304A"/>
              </a:buClr>
              <a:buSzPts val="1400"/>
              <a:buNone/>
              <a:defRPr>
                <a:solidFill>
                  <a:srgbClr val="1C304A"/>
                </a:solidFill>
              </a:defRPr>
            </a:lvl6pPr>
            <a:lvl7pPr lvl="6" rtl="0">
              <a:lnSpc>
                <a:spcPct val="100000"/>
              </a:lnSpc>
              <a:spcBef>
                <a:spcPts val="0"/>
              </a:spcBef>
              <a:spcAft>
                <a:spcPts val="0"/>
              </a:spcAft>
              <a:buClr>
                <a:srgbClr val="1C304A"/>
              </a:buClr>
              <a:buSzPts val="1400"/>
              <a:buNone/>
              <a:defRPr>
                <a:solidFill>
                  <a:srgbClr val="1C304A"/>
                </a:solidFill>
              </a:defRPr>
            </a:lvl7pPr>
            <a:lvl8pPr lvl="7" rtl="0">
              <a:lnSpc>
                <a:spcPct val="100000"/>
              </a:lnSpc>
              <a:spcBef>
                <a:spcPts val="0"/>
              </a:spcBef>
              <a:spcAft>
                <a:spcPts val="0"/>
              </a:spcAft>
              <a:buClr>
                <a:srgbClr val="1C304A"/>
              </a:buClr>
              <a:buSzPts val="1400"/>
              <a:buNone/>
              <a:defRPr>
                <a:solidFill>
                  <a:srgbClr val="1C304A"/>
                </a:solidFill>
              </a:defRPr>
            </a:lvl8pPr>
            <a:lvl9pPr lvl="8" rtl="0">
              <a:lnSpc>
                <a:spcPct val="100000"/>
              </a:lnSpc>
              <a:spcBef>
                <a:spcPts val="0"/>
              </a:spcBef>
              <a:spcAft>
                <a:spcPts val="0"/>
              </a:spcAft>
              <a:buClr>
                <a:srgbClr val="1C304A"/>
              </a:buClr>
              <a:buSzPts val="1400"/>
              <a:buNone/>
              <a:defRPr>
                <a:solidFill>
                  <a:srgbClr val="1C304A"/>
                </a:solidFill>
              </a:defRPr>
            </a:lvl9pPr>
          </a:lstStyle>
          <a:p>
            <a:endParaRPr/>
          </a:p>
        </p:txBody>
      </p:sp>
      <p:sp>
        <p:nvSpPr>
          <p:cNvPr id="53" name="Google Shape;53;p13"/>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a:bodyPr>
          <a:lstStyle>
            <a:lvl1pPr lvl="0" rtl="0">
              <a:spcBef>
                <a:spcPts val="0"/>
              </a:spcBef>
              <a:spcAft>
                <a:spcPts val="0"/>
              </a:spcAft>
              <a:buNone/>
              <a:defRPr sz="800">
                <a:solidFill>
                  <a:srgbClr val="1C304A"/>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pic>
        <p:nvPicPr>
          <p:cNvPr id="54" name="Google Shape;54;p1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9675" y="4444050"/>
            <a:ext cx="329400" cy="3297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White - LG quote">
  <p:cSld name="TITLE_AND_BODY_2_1_1_1">
    <p:bg>
      <p:bgPr>
        <a:solidFill>
          <a:srgbClr val="FFFFFF"/>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712850" y="536207"/>
            <a:ext cx="7386600" cy="37329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Clr>
                <a:srgbClr val="1C304A"/>
              </a:buClr>
              <a:buSzPts val="3200"/>
              <a:buNone/>
              <a:defRPr sz="3200" b="1">
                <a:solidFill>
                  <a:srgbClr val="1C304A"/>
                </a:solidFill>
              </a:defRPr>
            </a:lvl1pPr>
            <a:lvl2pPr lvl="1" algn="ctr" rtl="0">
              <a:spcBef>
                <a:spcPts val="0"/>
              </a:spcBef>
              <a:spcAft>
                <a:spcPts val="0"/>
              </a:spcAft>
              <a:buClr>
                <a:srgbClr val="1C304A"/>
              </a:buClr>
              <a:buSzPts val="6000"/>
              <a:buNone/>
              <a:defRPr sz="6000">
                <a:solidFill>
                  <a:srgbClr val="1C304A"/>
                </a:solidFill>
              </a:defRPr>
            </a:lvl2pPr>
            <a:lvl3pPr lvl="2" algn="ctr" rtl="0">
              <a:spcBef>
                <a:spcPts val="0"/>
              </a:spcBef>
              <a:spcAft>
                <a:spcPts val="0"/>
              </a:spcAft>
              <a:buClr>
                <a:srgbClr val="1C304A"/>
              </a:buClr>
              <a:buSzPts val="6000"/>
              <a:buNone/>
              <a:defRPr sz="6000">
                <a:solidFill>
                  <a:srgbClr val="1C304A"/>
                </a:solidFill>
              </a:defRPr>
            </a:lvl3pPr>
            <a:lvl4pPr lvl="3" algn="ctr" rtl="0">
              <a:spcBef>
                <a:spcPts val="0"/>
              </a:spcBef>
              <a:spcAft>
                <a:spcPts val="0"/>
              </a:spcAft>
              <a:buClr>
                <a:srgbClr val="1C304A"/>
              </a:buClr>
              <a:buSzPts val="6000"/>
              <a:buNone/>
              <a:defRPr sz="6000">
                <a:solidFill>
                  <a:srgbClr val="1C304A"/>
                </a:solidFill>
              </a:defRPr>
            </a:lvl4pPr>
            <a:lvl5pPr lvl="4" algn="ctr" rtl="0">
              <a:spcBef>
                <a:spcPts val="0"/>
              </a:spcBef>
              <a:spcAft>
                <a:spcPts val="0"/>
              </a:spcAft>
              <a:buClr>
                <a:srgbClr val="1C304A"/>
              </a:buClr>
              <a:buSzPts val="6000"/>
              <a:buNone/>
              <a:defRPr sz="6000">
                <a:solidFill>
                  <a:srgbClr val="1C304A"/>
                </a:solidFill>
              </a:defRPr>
            </a:lvl5pPr>
            <a:lvl6pPr lvl="5" algn="ctr" rtl="0">
              <a:spcBef>
                <a:spcPts val="0"/>
              </a:spcBef>
              <a:spcAft>
                <a:spcPts val="0"/>
              </a:spcAft>
              <a:buClr>
                <a:srgbClr val="1C304A"/>
              </a:buClr>
              <a:buSzPts val="6000"/>
              <a:buNone/>
              <a:defRPr sz="6000">
                <a:solidFill>
                  <a:srgbClr val="1C304A"/>
                </a:solidFill>
              </a:defRPr>
            </a:lvl6pPr>
            <a:lvl7pPr lvl="6" algn="ctr" rtl="0">
              <a:spcBef>
                <a:spcPts val="0"/>
              </a:spcBef>
              <a:spcAft>
                <a:spcPts val="0"/>
              </a:spcAft>
              <a:buClr>
                <a:srgbClr val="1C304A"/>
              </a:buClr>
              <a:buSzPts val="6000"/>
              <a:buNone/>
              <a:defRPr sz="6000">
                <a:solidFill>
                  <a:srgbClr val="1C304A"/>
                </a:solidFill>
              </a:defRPr>
            </a:lvl7pPr>
            <a:lvl8pPr lvl="7" algn="ctr" rtl="0">
              <a:spcBef>
                <a:spcPts val="0"/>
              </a:spcBef>
              <a:spcAft>
                <a:spcPts val="0"/>
              </a:spcAft>
              <a:buClr>
                <a:srgbClr val="1C304A"/>
              </a:buClr>
              <a:buSzPts val="6000"/>
              <a:buNone/>
              <a:defRPr sz="6000">
                <a:solidFill>
                  <a:srgbClr val="1C304A"/>
                </a:solidFill>
              </a:defRPr>
            </a:lvl8pPr>
            <a:lvl9pPr lvl="8" algn="ctr" rtl="0">
              <a:spcBef>
                <a:spcPts val="0"/>
              </a:spcBef>
              <a:spcAft>
                <a:spcPts val="0"/>
              </a:spcAft>
              <a:buClr>
                <a:srgbClr val="1C304A"/>
              </a:buClr>
              <a:buSzPts val="6000"/>
              <a:buNone/>
              <a:defRPr sz="6000">
                <a:solidFill>
                  <a:srgbClr val="1C304A"/>
                </a:solidFill>
              </a:defRPr>
            </a:lvl9pPr>
          </a:lstStyle>
          <a:p>
            <a:endParaRPr/>
          </a:p>
        </p:txBody>
      </p:sp>
      <p:sp>
        <p:nvSpPr>
          <p:cNvPr id="57" name="Google Shape;57;p14"/>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ark - 1 column">
  <p:cSld name="TITLE_AND_BODY_2_1_1_1_1">
    <p:bg>
      <p:bgPr>
        <a:solidFill>
          <a:srgbClr val="1C304A"/>
        </a:solid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60" name="Google Shape;60;p15"/>
          <p:cNvSpPr txBox="1">
            <a:spLocks noGrp="1"/>
          </p:cNvSpPr>
          <p:nvPr>
            <p:ph type="body" idx="1"/>
          </p:nvPr>
        </p:nvSpPr>
        <p:spPr>
          <a:xfrm>
            <a:off x="623400" y="1654658"/>
            <a:ext cx="78915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0"/>
              </a:spcBef>
              <a:spcAft>
                <a:spcPts val="0"/>
              </a:spcAft>
              <a:buClr>
                <a:srgbClr val="FFFFFF"/>
              </a:buClr>
              <a:buSzPts val="1400"/>
              <a:buChar char="○"/>
              <a:defRPr>
                <a:solidFill>
                  <a:srgbClr val="FFFFFF"/>
                </a:solidFill>
              </a:defRPr>
            </a:lvl2pPr>
            <a:lvl3pPr marL="1371600" lvl="2" indent="-317500" rtl="0">
              <a:spcBef>
                <a:spcPts val="0"/>
              </a:spcBef>
              <a:spcAft>
                <a:spcPts val="0"/>
              </a:spcAft>
              <a:buClr>
                <a:srgbClr val="FFFFFF"/>
              </a:buClr>
              <a:buSzPts val="1400"/>
              <a:buChar char="■"/>
              <a:defRPr>
                <a:solidFill>
                  <a:srgbClr val="FFFFFF"/>
                </a:solidFill>
              </a:defRPr>
            </a:lvl3pPr>
            <a:lvl4pPr marL="1828800" lvl="3" indent="-317500" rtl="0">
              <a:spcBef>
                <a:spcPts val="0"/>
              </a:spcBef>
              <a:spcAft>
                <a:spcPts val="0"/>
              </a:spcAft>
              <a:buClr>
                <a:srgbClr val="FFFFFF"/>
              </a:buClr>
              <a:buSzPts val="1400"/>
              <a:buChar char="●"/>
              <a:defRPr>
                <a:solidFill>
                  <a:srgbClr val="FFFFFF"/>
                </a:solidFill>
              </a:defRPr>
            </a:lvl4pPr>
            <a:lvl5pPr marL="2286000" lvl="4" indent="-317500" rtl="0">
              <a:spcBef>
                <a:spcPts val="0"/>
              </a:spcBef>
              <a:spcAft>
                <a:spcPts val="0"/>
              </a:spcAft>
              <a:buClr>
                <a:srgbClr val="FFFFFF"/>
              </a:buClr>
              <a:buSzPts val="1400"/>
              <a:buChar char="○"/>
              <a:defRPr>
                <a:solidFill>
                  <a:srgbClr val="FFFFFF"/>
                </a:solidFill>
              </a:defRPr>
            </a:lvl5pPr>
            <a:lvl6pPr marL="2743200" lvl="5" indent="-317500" rtl="0">
              <a:spcBef>
                <a:spcPts val="0"/>
              </a:spcBef>
              <a:spcAft>
                <a:spcPts val="0"/>
              </a:spcAft>
              <a:buClr>
                <a:srgbClr val="FFFFFF"/>
              </a:buClr>
              <a:buSzPts val="1400"/>
              <a:buChar char="■"/>
              <a:defRPr>
                <a:solidFill>
                  <a:srgbClr val="FFFFFF"/>
                </a:solidFill>
              </a:defRPr>
            </a:lvl6pPr>
            <a:lvl7pPr marL="3200400" lvl="6" indent="-317500" rtl="0">
              <a:spcBef>
                <a:spcPts val="0"/>
              </a:spcBef>
              <a:spcAft>
                <a:spcPts val="0"/>
              </a:spcAft>
              <a:buClr>
                <a:srgbClr val="FFFFFF"/>
              </a:buClr>
              <a:buSzPts val="1400"/>
              <a:buChar char="●"/>
              <a:defRPr>
                <a:solidFill>
                  <a:srgbClr val="FFFFFF"/>
                </a:solidFill>
              </a:defRPr>
            </a:lvl7pPr>
            <a:lvl8pPr marL="3657600" lvl="7" indent="-317500" rtl="0">
              <a:spcBef>
                <a:spcPts val="0"/>
              </a:spcBef>
              <a:spcAft>
                <a:spcPts val="0"/>
              </a:spcAft>
              <a:buClr>
                <a:srgbClr val="FFFFFF"/>
              </a:buClr>
              <a:buSzPts val="1400"/>
              <a:buChar char="○"/>
              <a:defRPr>
                <a:solidFill>
                  <a:srgbClr val="FFFFFF"/>
                </a:solidFill>
              </a:defRPr>
            </a:lvl8pPr>
            <a:lvl9pPr marL="4114800" lvl="8" indent="-317500" rtl="0">
              <a:spcBef>
                <a:spcPts val="0"/>
              </a:spcBef>
              <a:spcAft>
                <a:spcPts val="0"/>
              </a:spcAft>
              <a:buClr>
                <a:srgbClr val="FFFFFF"/>
              </a:buClr>
              <a:buSzPts val="1400"/>
              <a:buChar char="■"/>
              <a:defRPr>
                <a:solidFill>
                  <a:srgbClr val="FFFFFF"/>
                </a:solidFill>
              </a:defRPr>
            </a:lvl9pPr>
          </a:lstStyle>
          <a:p>
            <a:endParaRPr/>
          </a:p>
        </p:txBody>
      </p:sp>
      <p:sp>
        <p:nvSpPr>
          <p:cNvPr id="61" name="Google Shape;61;p1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1">
  <p:cSld name="TITLE_AND_BODY_5">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595308" y="48303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6" name="Google Shape;66;p16"/>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6"/>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 Column - Dark">
  <p:cSld name="TITLE_AND_BODY_2_1_1_1_1_1">
    <p:bg>
      <p:bgPr>
        <a:solidFill>
          <a:srgbClr val="1C304A"/>
        </a:solidFill>
        <a:effectLst/>
      </p:bgPr>
    </p:bg>
    <p:spTree>
      <p:nvGrpSpPr>
        <p:cNvPr id="1" name="Shape 68"/>
        <p:cNvGrpSpPr/>
        <p:nvPr/>
      </p:nvGrpSpPr>
      <p:grpSpPr>
        <a:xfrm>
          <a:off x="0" y="0"/>
          <a:ext cx="0" cy="0"/>
          <a:chOff x="0" y="0"/>
          <a:chExt cx="0" cy="0"/>
        </a:xfrm>
      </p:grpSpPr>
      <p:sp>
        <p:nvSpPr>
          <p:cNvPr id="69" name="Google Shape;69;p17"/>
          <p:cNvSpPr txBox="1">
            <a:spLocks noGrp="1"/>
          </p:cNvSpPr>
          <p:nvPr>
            <p:ph type="ctrTitle"/>
          </p:nvPr>
        </p:nvSpPr>
        <p:spPr>
          <a:xfrm>
            <a:off x="841248" y="384048"/>
            <a:ext cx="7386600" cy="844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70" name="Google Shape;70;p17"/>
          <p:cNvSpPr txBox="1">
            <a:spLocks noGrp="1"/>
          </p:cNvSpPr>
          <p:nvPr>
            <p:ph type="body" idx="1"/>
          </p:nvPr>
        </p:nvSpPr>
        <p:spPr>
          <a:xfrm>
            <a:off x="841248" y="1709928"/>
            <a:ext cx="7891500" cy="30450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Clr>
                <a:srgbClr val="FFFFFF"/>
              </a:buClr>
              <a:buSzPts val="1800"/>
              <a:buChar char="●"/>
              <a:defRPr sz="1800">
                <a:solidFill>
                  <a:srgbClr val="FFFFFF"/>
                </a:solidFill>
              </a:defRPr>
            </a:lvl1pPr>
            <a:lvl2pPr marL="914400" lvl="1" indent="-342900" algn="l" rtl="0">
              <a:lnSpc>
                <a:spcPct val="115000"/>
              </a:lnSpc>
              <a:spcBef>
                <a:spcPts val="1600"/>
              </a:spcBef>
              <a:spcAft>
                <a:spcPts val="0"/>
              </a:spcAft>
              <a:buClr>
                <a:srgbClr val="FFFFFF"/>
              </a:buClr>
              <a:buSzPts val="1800"/>
              <a:buChar char="○"/>
              <a:defRPr sz="1800">
                <a:solidFill>
                  <a:srgbClr val="FFFFFF"/>
                </a:solidFill>
              </a:defRPr>
            </a:lvl2pPr>
            <a:lvl3pPr marL="1371600" lvl="2" indent="-342900" algn="l" rtl="0">
              <a:lnSpc>
                <a:spcPct val="115000"/>
              </a:lnSpc>
              <a:spcBef>
                <a:spcPts val="1600"/>
              </a:spcBef>
              <a:spcAft>
                <a:spcPts val="0"/>
              </a:spcAft>
              <a:buClr>
                <a:srgbClr val="FFFFFF"/>
              </a:buClr>
              <a:buSzPts val="1800"/>
              <a:buChar char="■"/>
              <a:defRPr sz="1800">
                <a:solidFill>
                  <a:srgbClr val="FFFFFF"/>
                </a:solidFill>
              </a:defRPr>
            </a:lvl3pPr>
            <a:lvl4pPr marL="1828800" lvl="3" indent="-342900" algn="l" rtl="0">
              <a:lnSpc>
                <a:spcPct val="115000"/>
              </a:lnSpc>
              <a:spcBef>
                <a:spcPts val="1600"/>
              </a:spcBef>
              <a:spcAft>
                <a:spcPts val="0"/>
              </a:spcAft>
              <a:buClr>
                <a:srgbClr val="FFFFFF"/>
              </a:buClr>
              <a:buSzPts val="1800"/>
              <a:buChar char="●"/>
              <a:defRPr sz="1800">
                <a:solidFill>
                  <a:srgbClr val="FFFFFF"/>
                </a:solidFill>
              </a:defRPr>
            </a:lvl4pPr>
            <a:lvl5pPr marL="2286000" lvl="4" indent="-342900" algn="l" rtl="0">
              <a:lnSpc>
                <a:spcPct val="115000"/>
              </a:lnSpc>
              <a:spcBef>
                <a:spcPts val="1600"/>
              </a:spcBef>
              <a:spcAft>
                <a:spcPts val="0"/>
              </a:spcAft>
              <a:buClr>
                <a:srgbClr val="FFFFFF"/>
              </a:buClr>
              <a:buSzPts val="1800"/>
              <a:buChar char="○"/>
              <a:defRPr sz="1800">
                <a:solidFill>
                  <a:srgbClr val="FFFFFF"/>
                </a:solidFill>
              </a:defRPr>
            </a:lvl5pPr>
            <a:lvl6pPr marL="2743200" lvl="5" indent="-342900" algn="l" rtl="0">
              <a:lnSpc>
                <a:spcPct val="115000"/>
              </a:lnSpc>
              <a:spcBef>
                <a:spcPts val="1600"/>
              </a:spcBef>
              <a:spcAft>
                <a:spcPts val="0"/>
              </a:spcAft>
              <a:buClr>
                <a:srgbClr val="FFFFFF"/>
              </a:buClr>
              <a:buSzPts val="1800"/>
              <a:buChar char="■"/>
              <a:defRPr sz="1800">
                <a:solidFill>
                  <a:srgbClr val="FFFFFF"/>
                </a:solidFill>
              </a:defRPr>
            </a:lvl6pPr>
            <a:lvl7pPr marL="3200400" lvl="6" indent="-342900" algn="l" rtl="0">
              <a:lnSpc>
                <a:spcPct val="115000"/>
              </a:lnSpc>
              <a:spcBef>
                <a:spcPts val="1600"/>
              </a:spcBef>
              <a:spcAft>
                <a:spcPts val="0"/>
              </a:spcAft>
              <a:buClr>
                <a:srgbClr val="FFFFFF"/>
              </a:buClr>
              <a:buSzPts val="1800"/>
              <a:buChar char="●"/>
              <a:defRPr sz="1800">
                <a:solidFill>
                  <a:srgbClr val="FFFFFF"/>
                </a:solidFill>
              </a:defRPr>
            </a:lvl7pPr>
            <a:lvl8pPr marL="3657600" lvl="7" indent="-342900" algn="l" rtl="0">
              <a:lnSpc>
                <a:spcPct val="115000"/>
              </a:lnSpc>
              <a:spcBef>
                <a:spcPts val="1600"/>
              </a:spcBef>
              <a:spcAft>
                <a:spcPts val="0"/>
              </a:spcAft>
              <a:buClr>
                <a:srgbClr val="FFFFFF"/>
              </a:buClr>
              <a:buSzPts val="1800"/>
              <a:buChar char="○"/>
              <a:defRPr sz="1800">
                <a:solidFill>
                  <a:srgbClr val="FFFFFF"/>
                </a:solidFill>
              </a:defRPr>
            </a:lvl8pPr>
            <a:lvl9pPr marL="4114800" lvl="8" indent="-342900" algn="l" rtl="0">
              <a:lnSpc>
                <a:spcPct val="115000"/>
              </a:lnSpc>
              <a:spcBef>
                <a:spcPts val="1600"/>
              </a:spcBef>
              <a:spcAft>
                <a:spcPts val="1600"/>
              </a:spcAft>
              <a:buClr>
                <a:srgbClr val="FFFFFF"/>
              </a:buClr>
              <a:buSzPts val="1800"/>
              <a:buChar char="■"/>
              <a:defRPr sz="1800">
                <a:solidFill>
                  <a:srgbClr val="FFFFFF"/>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 Divider dark ">
  <p:cSld name="CUSTOM_4_1">
    <p:bg>
      <p:bgPr>
        <a:solidFill>
          <a:srgbClr val="1C304A"/>
        </a:solidFill>
        <a:effectLst/>
      </p:bgPr>
    </p:bg>
    <p:spTree>
      <p:nvGrpSpPr>
        <p:cNvPr id="1" name="Shape 71"/>
        <p:cNvGrpSpPr/>
        <p:nvPr/>
      </p:nvGrpSpPr>
      <p:grpSpPr>
        <a:xfrm>
          <a:off x="0" y="0"/>
          <a:ext cx="0" cy="0"/>
          <a:chOff x="0" y="0"/>
          <a:chExt cx="0" cy="0"/>
        </a:xfrm>
      </p:grpSpPr>
      <p:sp>
        <p:nvSpPr>
          <p:cNvPr id="72" name="Google Shape;72;p18"/>
          <p:cNvSpPr txBox="1"/>
          <p:nvPr/>
        </p:nvSpPr>
        <p:spPr>
          <a:xfrm>
            <a:off x="712850" y="536207"/>
            <a:ext cx="7386600" cy="373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0" b="1">
                <a:solidFill>
                  <a:srgbClr val="00CFFF"/>
                </a:solidFill>
                <a:latin typeface="Helvetica Neue"/>
                <a:ea typeface="Helvetica Neue"/>
                <a:cs typeface="Helvetica Neue"/>
                <a:sym typeface="Helvetica Neue"/>
              </a:rPr>
              <a:t> </a:t>
            </a:r>
            <a:endParaRPr sz="6000" b="1">
              <a:solidFill>
                <a:srgbClr val="00CFFF"/>
              </a:solidFill>
              <a:latin typeface="Helvetica Neue"/>
              <a:ea typeface="Helvetica Neue"/>
              <a:cs typeface="Helvetica Neue"/>
              <a:sym typeface="Helvetica Neue"/>
            </a:endParaRPr>
          </a:p>
        </p:txBody>
      </p:sp>
      <p:sp>
        <p:nvSpPr>
          <p:cNvPr id="73" name="Google Shape;73;p18"/>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6000">
                <a:solidFill>
                  <a:srgbClr val="00CFFF"/>
                </a:solidFill>
              </a:defRPr>
            </a:lvl1pPr>
            <a:lvl2pPr lvl="1" rtl="0">
              <a:spcBef>
                <a:spcPts val="0"/>
              </a:spcBef>
              <a:spcAft>
                <a:spcPts val="0"/>
              </a:spcAft>
              <a:buNone/>
              <a:defRPr sz="6000">
                <a:solidFill>
                  <a:srgbClr val="00CFFF"/>
                </a:solidFill>
              </a:defRPr>
            </a:lvl2pPr>
            <a:lvl3pPr lvl="2" rtl="0">
              <a:spcBef>
                <a:spcPts val="0"/>
              </a:spcBef>
              <a:spcAft>
                <a:spcPts val="0"/>
              </a:spcAft>
              <a:buNone/>
              <a:defRPr sz="6000">
                <a:solidFill>
                  <a:srgbClr val="00CFFF"/>
                </a:solidFill>
              </a:defRPr>
            </a:lvl3pPr>
            <a:lvl4pPr lvl="3" rtl="0">
              <a:spcBef>
                <a:spcPts val="0"/>
              </a:spcBef>
              <a:spcAft>
                <a:spcPts val="0"/>
              </a:spcAft>
              <a:buNone/>
              <a:defRPr sz="6000">
                <a:solidFill>
                  <a:srgbClr val="00CFFF"/>
                </a:solidFill>
              </a:defRPr>
            </a:lvl4pPr>
            <a:lvl5pPr lvl="4" rtl="0">
              <a:spcBef>
                <a:spcPts val="0"/>
              </a:spcBef>
              <a:spcAft>
                <a:spcPts val="0"/>
              </a:spcAft>
              <a:buNone/>
              <a:defRPr sz="6000">
                <a:solidFill>
                  <a:srgbClr val="00CFFF"/>
                </a:solidFill>
              </a:defRPr>
            </a:lvl5pPr>
            <a:lvl6pPr lvl="5" rtl="0">
              <a:spcBef>
                <a:spcPts val="0"/>
              </a:spcBef>
              <a:spcAft>
                <a:spcPts val="0"/>
              </a:spcAft>
              <a:buNone/>
              <a:defRPr sz="6000">
                <a:solidFill>
                  <a:srgbClr val="00CFFF"/>
                </a:solidFill>
              </a:defRPr>
            </a:lvl6pPr>
            <a:lvl7pPr lvl="6" rtl="0">
              <a:spcBef>
                <a:spcPts val="0"/>
              </a:spcBef>
              <a:spcAft>
                <a:spcPts val="0"/>
              </a:spcAft>
              <a:buNone/>
              <a:defRPr sz="6000">
                <a:solidFill>
                  <a:srgbClr val="00CFFF"/>
                </a:solidFill>
              </a:defRPr>
            </a:lvl7pPr>
            <a:lvl8pPr lvl="7" rtl="0">
              <a:spcBef>
                <a:spcPts val="0"/>
              </a:spcBef>
              <a:spcAft>
                <a:spcPts val="0"/>
              </a:spcAft>
              <a:buNone/>
              <a:defRPr sz="6000">
                <a:solidFill>
                  <a:srgbClr val="00CFFF"/>
                </a:solidFill>
              </a:defRPr>
            </a:lvl8pPr>
            <a:lvl9pPr lvl="8" rtl="0">
              <a:spcBef>
                <a:spcPts val="0"/>
              </a:spcBef>
              <a:spcAft>
                <a:spcPts val="0"/>
              </a:spcAft>
              <a:buNone/>
              <a:defRPr sz="6000">
                <a:solidFill>
                  <a:srgbClr val="00CFFF"/>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g Point - Light">
  <p:cSld name="TITLE_AND_BODY_2_1_1_1_2">
    <p:bg>
      <p:bgPr>
        <a:solidFill>
          <a:srgbClr val="FFFFFF"/>
        </a:solidFill>
        <a:effectLst/>
      </p:bgPr>
    </p:bg>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Agenda dark">
  <p:cSld name="CUSTOM_6">
    <p:bg>
      <p:bgPr>
        <a:solidFill>
          <a:srgbClr val="1C304A"/>
        </a:solidFill>
        <a:effectLst/>
      </p:bgPr>
    </p:bg>
    <p:spTree>
      <p:nvGrpSpPr>
        <p:cNvPr id="1" name="Shape 76"/>
        <p:cNvGrpSpPr/>
        <p:nvPr/>
      </p:nvGrpSpPr>
      <p:grpSpPr>
        <a:xfrm>
          <a:off x="0" y="0"/>
          <a:ext cx="0" cy="0"/>
          <a:chOff x="0" y="0"/>
          <a:chExt cx="0" cy="0"/>
        </a:xfrm>
      </p:grpSpPr>
      <p:sp>
        <p:nvSpPr>
          <p:cNvPr id="77" name="Google Shape;77;p2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lvl1pPr marL="457200" lvl="0"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1pPr>
            <a:lvl2pPr marL="914400" lvl="1"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2pPr>
            <a:lvl3pPr marL="1371600" lvl="2"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3pPr>
            <a:lvl4pPr marL="1828800" lvl="3"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4pPr>
            <a:lvl5pPr marL="2286000" lvl="4"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5pPr>
            <a:lvl6pPr marL="2743200" lvl="5"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6pPr>
            <a:lvl7pPr marL="3200400" lvl="6"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7pPr>
            <a:lvl8pPr marL="3657600" lvl="7"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8pPr>
            <a:lvl9pPr marL="4114800" lvl="8" indent="-342900" rtl="0">
              <a:spcBef>
                <a:spcPts val="1000"/>
              </a:spcBef>
              <a:spcAft>
                <a:spcPts val="100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9pPr>
          </a:lstStyle>
          <a:p>
            <a:endParaRPr/>
          </a:p>
        </p:txBody>
      </p:sp>
      <p:sp>
        <p:nvSpPr>
          <p:cNvPr id="78" name="Google Shape;78;p2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lvl1pPr lvl="0" rtl="0">
              <a:spcBef>
                <a:spcPts val="0"/>
              </a:spcBef>
              <a:spcAft>
                <a:spcPts val="0"/>
              </a:spcAft>
              <a:buNone/>
              <a:defRPr>
                <a:solidFill>
                  <a:srgbClr val="00CFFF"/>
                </a:solidFill>
              </a:defRPr>
            </a:lvl1pPr>
            <a:lvl2pPr lvl="1" rtl="0">
              <a:spcBef>
                <a:spcPts val="0"/>
              </a:spcBef>
              <a:spcAft>
                <a:spcPts val="0"/>
              </a:spcAft>
              <a:buNone/>
              <a:defRPr>
                <a:solidFill>
                  <a:srgbClr val="00CFFF"/>
                </a:solidFill>
              </a:defRPr>
            </a:lvl2pPr>
            <a:lvl3pPr lvl="2" rtl="0">
              <a:spcBef>
                <a:spcPts val="0"/>
              </a:spcBef>
              <a:spcAft>
                <a:spcPts val="0"/>
              </a:spcAft>
              <a:buNone/>
              <a:defRPr>
                <a:solidFill>
                  <a:srgbClr val="00CFFF"/>
                </a:solidFill>
              </a:defRPr>
            </a:lvl3pPr>
            <a:lvl4pPr lvl="3" rtl="0">
              <a:spcBef>
                <a:spcPts val="0"/>
              </a:spcBef>
              <a:spcAft>
                <a:spcPts val="0"/>
              </a:spcAft>
              <a:buNone/>
              <a:defRPr>
                <a:solidFill>
                  <a:srgbClr val="00CFFF"/>
                </a:solidFill>
              </a:defRPr>
            </a:lvl4pPr>
            <a:lvl5pPr lvl="4" rtl="0">
              <a:spcBef>
                <a:spcPts val="0"/>
              </a:spcBef>
              <a:spcAft>
                <a:spcPts val="0"/>
              </a:spcAft>
              <a:buNone/>
              <a:defRPr>
                <a:solidFill>
                  <a:srgbClr val="00CFFF"/>
                </a:solidFill>
              </a:defRPr>
            </a:lvl5pPr>
            <a:lvl6pPr lvl="5" rtl="0">
              <a:spcBef>
                <a:spcPts val="0"/>
              </a:spcBef>
              <a:spcAft>
                <a:spcPts val="0"/>
              </a:spcAft>
              <a:buNone/>
              <a:defRPr>
                <a:solidFill>
                  <a:srgbClr val="00CFFF"/>
                </a:solidFill>
              </a:defRPr>
            </a:lvl6pPr>
            <a:lvl7pPr lvl="6" rtl="0">
              <a:spcBef>
                <a:spcPts val="0"/>
              </a:spcBef>
              <a:spcAft>
                <a:spcPts val="0"/>
              </a:spcAft>
              <a:buNone/>
              <a:defRPr>
                <a:solidFill>
                  <a:srgbClr val="00CFFF"/>
                </a:solidFill>
              </a:defRPr>
            </a:lvl7pPr>
            <a:lvl8pPr lvl="7" rtl="0">
              <a:spcBef>
                <a:spcPts val="0"/>
              </a:spcBef>
              <a:spcAft>
                <a:spcPts val="0"/>
              </a:spcAft>
              <a:buNone/>
              <a:defRPr>
                <a:solidFill>
                  <a:srgbClr val="00CFFF"/>
                </a:solidFill>
              </a:defRPr>
            </a:lvl8pPr>
            <a:lvl9pPr lvl="8" rtl="0">
              <a:spcBef>
                <a:spcPts val="0"/>
              </a:spcBef>
              <a:spcAft>
                <a:spcPts val="0"/>
              </a:spcAft>
              <a:buNone/>
              <a:defRPr>
                <a:solidFill>
                  <a:srgbClr val="00C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_AND_BODY_3">
  <p:cSld name="TITLE_AND_BODY_3">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 name="Google Shape;8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2" name="Google Shape;82;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_AND_BODY_5_1">
  <p:cSld name="TITLE_AND_BODY_5_1">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2"/>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rm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87" name="Google Shape;87;p22"/>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2"/>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g Point - Light 1">
  <p:cSld name="TITLE_AND_BODY_2_1_1_1_3">
    <p:bg>
      <p:bgPr>
        <a:solidFill>
          <a:srgbClr val="FFFFFF"/>
        </a:solidFill>
        <a:effectLst/>
      </p:bgPr>
    </p:bg>
    <p:spTree>
      <p:nvGrpSpPr>
        <p:cNvPr id="1" name="Shape 89"/>
        <p:cNvGrpSpPr/>
        <p:nvPr/>
      </p:nvGrpSpPr>
      <p:grpSpPr>
        <a:xfrm>
          <a:off x="0" y="0"/>
          <a:ext cx="0" cy="0"/>
          <a:chOff x="0" y="0"/>
          <a:chExt cx="0" cy="0"/>
        </a:xfrm>
      </p:grpSpPr>
      <p:sp>
        <p:nvSpPr>
          <p:cNvPr id="90" name="Google Shape;90;p23"/>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_AND_BODY_3 1">
  <p:cSld name="TITLE_AND_BODY_3_1">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3" name="Google Shape;9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right - 2 column icons">
  <p:cSld name="TITLE_AND_TWO_COLUMNS_1_2_1">
    <p:bg>
      <p:bgPr>
        <a:solidFill>
          <a:srgbClr val="00CFFF"/>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body" idx="1"/>
          </p:nvPr>
        </p:nvSpPr>
        <p:spPr>
          <a:xfrm>
            <a:off x="1493788"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97" name="Google Shape;97;p2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25"/>
          <p:cNvSpPr/>
          <p:nvPr/>
        </p:nvSpPr>
        <p:spPr>
          <a:xfrm>
            <a:off x="815525"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99" name="Google Shape;99;p25"/>
          <p:cNvSpPr/>
          <p:nvPr/>
        </p:nvSpPr>
        <p:spPr>
          <a:xfrm>
            <a:off x="4349050"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0" name="Google Shape;100;p25"/>
          <p:cNvSpPr txBox="1">
            <a:spLocks noGrp="1"/>
          </p:cNvSpPr>
          <p:nvPr>
            <p:ph type="body" idx="2"/>
          </p:nvPr>
        </p:nvSpPr>
        <p:spPr>
          <a:xfrm>
            <a:off x="5027312"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1" name="Google Shape;101;p25"/>
          <p:cNvSpPr txBox="1">
            <a:spLocks noGrp="1"/>
          </p:cNvSpPr>
          <p:nvPr>
            <p:ph type="body" idx="3"/>
          </p:nvPr>
        </p:nvSpPr>
        <p:spPr>
          <a:xfrm>
            <a:off x="1493788"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2" name="Google Shape;102;p25"/>
          <p:cNvSpPr/>
          <p:nvPr/>
        </p:nvSpPr>
        <p:spPr>
          <a:xfrm>
            <a:off x="815525"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3" name="Google Shape;103;p25"/>
          <p:cNvSpPr/>
          <p:nvPr/>
        </p:nvSpPr>
        <p:spPr>
          <a:xfrm>
            <a:off x="4349050"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4" name="Google Shape;104;p25"/>
          <p:cNvSpPr txBox="1">
            <a:spLocks noGrp="1"/>
          </p:cNvSpPr>
          <p:nvPr>
            <p:ph type="body" idx="4"/>
          </p:nvPr>
        </p:nvSpPr>
        <p:spPr>
          <a:xfrm>
            <a:off x="5027312"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5" name="Google Shape;105;p2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2600"/>
              <a:buNone/>
              <a:defRPr sz="2600" b="1">
                <a:solidFill>
                  <a:srgbClr val="1C304A"/>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ullet Dark - 3 column bullets">
  <p:cSld name="TITLE_AND_BODY_2_1_1_1_1_3_1">
    <p:bg>
      <p:bgPr>
        <a:solidFill>
          <a:srgbClr val="1C304A"/>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
        <p:nvSpPr>
          <p:cNvPr id="108" name="Google Shape;108;p26"/>
          <p:cNvSpPr txBox="1">
            <a:spLocks noGrp="1"/>
          </p:cNvSpPr>
          <p:nvPr>
            <p:ph type="ctrTitle"/>
          </p:nvPr>
        </p:nvSpPr>
        <p:spPr>
          <a:xfrm>
            <a:off x="718662" y="614727"/>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109" name="Google Shape;109;p26"/>
          <p:cNvSpPr txBox="1">
            <a:spLocks noGrp="1"/>
          </p:cNvSpPr>
          <p:nvPr>
            <p:ph type="subTitle" idx="1"/>
          </p:nvPr>
        </p:nvSpPr>
        <p:spPr>
          <a:xfrm>
            <a:off x="718647" y="292250"/>
            <a:ext cx="5017500" cy="6675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1200" b="1">
                <a:solidFill>
                  <a:srgbClr val="FFFFFF"/>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sp>
        <p:nvSpPr>
          <p:cNvPr id="110" name="Google Shape;110;p26"/>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1" name="Google Shape;111;p26"/>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2" name="Google Shape;112;p26"/>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3" name="Google Shape;113;p26"/>
          <p:cNvSpPr/>
          <p:nvPr/>
        </p:nvSpPr>
        <p:spPr>
          <a:xfrm>
            <a:off x="81552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4" name="Google Shape;114;p26"/>
          <p:cNvSpPr txBox="1"/>
          <p:nvPr/>
        </p:nvSpPr>
        <p:spPr>
          <a:xfrm>
            <a:off x="81157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1</a:t>
            </a:r>
            <a:endParaRPr sz="1800">
              <a:solidFill>
                <a:srgbClr val="1C304A"/>
              </a:solidFill>
            </a:endParaRPr>
          </a:p>
        </p:txBody>
      </p:sp>
      <p:sp>
        <p:nvSpPr>
          <p:cNvPr id="115" name="Google Shape;115;p26"/>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6" name="Google Shape;116;p26"/>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2</a:t>
            </a:r>
            <a:endParaRPr sz="1800">
              <a:solidFill>
                <a:srgbClr val="1C304A"/>
              </a:solidFill>
            </a:endParaRPr>
          </a:p>
        </p:txBody>
      </p:sp>
      <p:sp>
        <p:nvSpPr>
          <p:cNvPr id="117" name="Google Shape;117;p26"/>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8" name="Google Shape;118;p26"/>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3</a:t>
            </a:r>
            <a:endParaRPr sz="1800">
              <a:solidFill>
                <a:srgbClr val="1C304A"/>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 Column - Dark">
  <p:cSld name="TITLE_AND_BODY_2_1_1_1_1_3_1_1">
    <p:bg>
      <p:bgPr>
        <a:solidFill>
          <a:srgbClr val="1C304A"/>
        </a:solidFill>
        <a:effectLst/>
      </p:bgPr>
    </p:bg>
    <p:spTree>
      <p:nvGrpSpPr>
        <p:cNvPr id="1" name="Shape 119"/>
        <p:cNvGrpSpPr/>
        <p:nvPr/>
      </p:nvGrpSpPr>
      <p:grpSpPr>
        <a:xfrm>
          <a:off x="0" y="0"/>
          <a:ext cx="0" cy="0"/>
          <a:chOff x="0" y="0"/>
          <a:chExt cx="0" cy="0"/>
        </a:xfrm>
      </p:grpSpPr>
      <p:sp>
        <p:nvSpPr>
          <p:cNvPr id="120" name="Google Shape;120;p27"/>
          <p:cNvSpPr txBox="1">
            <a:spLocks noGrp="1"/>
          </p:cNvSpPr>
          <p:nvPr>
            <p:ph type="ctrTitle"/>
          </p:nvPr>
        </p:nvSpPr>
        <p:spPr>
          <a:xfrm>
            <a:off x="841248" y="704088"/>
            <a:ext cx="7425000" cy="84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121" name="Google Shape;121;p27"/>
          <p:cNvSpPr txBox="1">
            <a:spLocks noGrp="1"/>
          </p:cNvSpPr>
          <p:nvPr>
            <p:ph type="subTitle" idx="1"/>
          </p:nvPr>
        </p:nvSpPr>
        <p:spPr>
          <a:xfrm>
            <a:off x="841248" y="384048"/>
            <a:ext cx="7470600" cy="310800"/>
          </a:xfrm>
          <a:prstGeom prst="rect">
            <a:avLst/>
          </a:prstGeom>
          <a:noFill/>
          <a:ln>
            <a:noFill/>
          </a:ln>
        </p:spPr>
        <p:txBody>
          <a:bodyPr spcFirstLastPara="1" wrap="square" lIns="91425" tIns="91425" rIns="91425" bIns="91425" anchor="ctr" anchorCtr="0">
            <a:normAutofit/>
          </a:bodyPr>
          <a:lstStyle>
            <a:lvl1pPr lvl="0" algn="l" rtl="0">
              <a:lnSpc>
                <a:spcPct val="115000"/>
              </a:lnSpc>
              <a:spcBef>
                <a:spcPts val="0"/>
              </a:spcBef>
              <a:spcAft>
                <a:spcPts val="0"/>
              </a:spcAft>
              <a:buSzPts val="1800"/>
              <a:buNone/>
              <a:defRPr sz="1200" b="1">
                <a:solidFill>
                  <a:srgbClr val="FFFFFF"/>
                </a:solidFill>
              </a:defRPr>
            </a:lvl1pPr>
            <a:lvl2pPr lvl="1" algn="l" rtl="0">
              <a:lnSpc>
                <a:spcPct val="115000"/>
              </a:lnSpc>
              <a:spcBef>
                <a:spcPts val="1600"/>
              </a:spcBef>
              <a:spcAft>
                <a:spcPts val="0"/>
              </a:spcAft>
              <a:buSzPts val="1400"/>
              <a:buNone/>
              <a:defRPr/>
            </a:lvl2pPr>
            <a:lvl3pPr lvl="2" algn="l" rtl="0">
              <a:lnSpc>
                <a:spcPct val="115000"/>
              </a:lnSpc>
              <a:spcBef>
                <a:spcPts val="1600"/>
              </a:spcBef>
              <a:spcAft>
                <a:spcPts val="0"/>
              </a:spcAft>
              <a:buSzPts val="1400"/>
              <a:buNone/>
              <a:defRPr/>
            </a:lvl3pPr>
            <a:lvl4pPr lvl="3" algn="l" rtl="0">
              <a:lnSpc>
                <a:spcPct val="115000"/>
              </a:lnSpc>
              <a:spcBef>
                <a:spcPts val="1600"/>
              </a:spcBef>
              <a:spcAft>
                <a:spcPts val="0"/>
              </a:spcAft>
              <a:buSzPts val="1200"/>
              <a:buNone/>
              <a:defRPr/>
            </a:lvl4pPr>
            <a:lvl5pPr lvl="4" algn="l" rtl="0">
              <a:lnSpc>
                <a:spcPct val="115000"/>
              </a:lnSpc>
              <a:spcBef>
                <a:spcPts val="1600"/>
              </a:spcBef>
              <a:spcAft>
                <a:spcPts val="0"/>
              </a:spcAft>
              <a:buSzPts val="1000"/>
              <a:buNone/>
              <a:defRPr/>
            </a:lvl5pPr>
            <a:lvl6pPr lvl="5" algn="l" rtl="0">
              <a:lnSpc>
                <a:spcPct val="115000"/>
              </a:lnSpc>
              <a:spcBef>
                <a:spcPts val="1600"/>
              </a:spcBef>
              <a:spcAft>
                <a:spcPts val="0"/>
              </a:spcAft>
              <a:buSzPts val="800"/>
              <a:buNone/>
              <a:defRPr/>
            </a:lvl6pPr>
            <a:lvl7pPr lvl="6" algn="l" rtl="0">
              <a:lnSpc>
                <a:spcPct val="115000"/>
              </a:lnSpc>
              <a:spcBef>
                <a:spcPts val="1600"/>
              </a:spcBef>
              <a:spcAft>
                <a:spcPts val="0"/>
              </a:spcAft>
              <a:buSzPts val="800"/>
              <a:buNone/>
              <a:defRPr/>
            </a:lvl7pPr>
            <a:lvl8pPr lvl="7" algn="l" rtl="0">
              <a:lnSpc>
                <a:spcPct val="115000"/>
              </a:lnSpc>
              <a:spcBef>
                <a:spcPts val="1600"/>
              </a:spcBef>
              <a:spcAft>
                <a:spcPts val="0"/>
              </a:spcAft>
              <a:buSzPts val="800"/>
              <a:buNone/>
              <a:defRPr/>
            </a:lvl8pPr>
            <a:lvl9pPr lvl="8" algn="l" rtl="0">
              <a:lnSpc>
                <a:spcPct val="115000"/>
              </a:lnSpc>
              <a:spcBef>
                <a:spcPts val="1600"/>
              </a:spcBef>
              <a:spcAft>
                <a:spcPts val="1600"/>
              </a:spcAft>
              <a:buSzPts val="800"/>
              <a:buNone/>
              <a:defRPr/>
            </a:lvl9pPr>
          </a:lstStyle>
          <a:p>
            <a:endParaRPr/>
          </a:p>
        </p:txBody>
      </p:sp>
      <p:sp>
        <p:nvSpPr>
          <p:cNvPr id="122" name="Google Shape;122;p27"/>
          <p:cNvSpPr txBox="1">
            <a:spLocks noGrp="1"/>
          </p:cNvSpPr>
          <p:nvPr>
            <p:ph type="body" idx="2"/>
          </p:nvPr>
        </p:nvSpPr>
        <p:spPr>
          <a:xfrm>
            <a:off x="737118"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3" name="Google Shape;123;p27"/>
          <p:cNvSpPr txBox="1">
            <a:spLocks noGrp="1"/>
          </p:cNvSpPr>
          <p:nvPr>
            <p:ph type="body" idx="3"/>
          </p:nvPr>
        </p:nvSpPr>
        <p:spPr>
          <a:xfrm>
            <a:off x="3323393"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4" name="Google Shape;124;p27"/>
          <p:cNvSpPr txBox="1">
            <a:spLocks noGrp="1"/>
          </p:cNvSpPr>
          <p:nvPr>
            <p:ph type="body" idx="4"/>
          </p:nvPr>
        </p:nvSpPr>
        <p:spPr>
          <a:xfrm>
            <a:off x="5909667"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5" name="Google Shape;125;p27"/>
          <p:cNvSpPr/>
          <p:nvPr/>
        </p:nvSpPr>
        <p:spPr>
          <a:xfrm>
            <a:off x="842957"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6" name="Google Shape;126;p27"/>
          <p:cNvSpPr txBox="1"/>
          <p:nvPr/>
        </p:nvSpPr>
        <p:spPr>
          <a:xfrm>
            <a:off x="841248"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1</a:t>
            </a:r>
            <a:endParaRPr sz="1800" b="0" i="0" u="none" strike="noStrike" cap="none">
              <a:solidFill>
                <a:srgbClr val="1C304A"/>
              </a:solidFill>
              <a:latin typeface="Arial"/>
              <a:ea typeface="Arial"/>
              <a:cs typeface="Arial"/>
              <a:sym typeface="Arial"/>
            </a:endParaRPr>
          </a:p>
        </p:txBody>
      </p:sp>
      <p:sp>
        <p:nvSpPr>
          <p:cNvPr id="127" name="Google Shape;127;p27"/>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8" name="Google Shape;128;p27"/>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2</a:t>
            </a:r>
            <a:endParaRPr sz="1800" b="0" i="0" u="none" strike="noStrike" cap="none">
              <a:solidFill>
                <a:srgbClr val="1C304A"/>
              </a:solidFill>
              <a:latin typeface="Arial"/>
              <a:ea typeface="Arial"/>
              <a:cs typeface="Arial"/>
              <a:sym typeface="Arial"/>
            </a:endParaRPr>
          </a:p>
        </p:txBody>
      </p:sp>
      <p:sp>
        <p:nvSpPr>
          <p:cNvPr id="129" name="Google Shape;129;p27"/>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30" name="Google Shape;130;p27"/>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3</a:t>
            </a:r>
            <a:endParaRPr sz="1800" b="0" i="0" u="none" strike="noStrike" cap="none">
              <a:solidFill>
                <a:srgbClr val="1C304A"/>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1"/>
        <p:cNvGrpSpPr/>
        <p:nvPr/>
      </p:nvGrpSpPr>
      <p:grpSpPr>
        <a:xfrm>
          <a:off x="0" y="0"/>
          <a:ext cx="0" cy="0"/>
          <a:chOff x="0" y="0"/>
          <a:chExt cx="0" cy="0"/>
        </a:xfrm>
      </p:grpSpPr>
      <p:sp>
        <p:nvSpPr>
          <p:cNvPr id="132" name="Google Shape;132;p28"/>
          <p:cNvSpPr txBox="1">
            <a:spLocks noGrp="1"/>
          </p:cNvSpPr>
          <p:nvPr>
            <p:ph type="title"/>
          </p:nvPr>
        </p:nvSpPr>
        <p:spPr>
          <a:xfrm>
            <a:off x="1571800" y="171450"/>
            <a:ext cx="7267500" cy="5715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33" name="Google Shape;133;p28"/>
          <p:cNvSpPr txBox="1">
            <a:spLocks noGrp="1"/>
          </p:cNvSpPr>
          <p:nvPr>
            <p:ph type="body" idx="1"/>
          </p:nvPr>
        </p:nvSpPr>
        <p:spPr>
          <a:xfrm>
            <a:off x="336818" y="1107829"/>
            <a:ext cx="8502300" cy="37032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1pPr>
            <a:lvl2pPr marL="914400" marR="0" lvl="1"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2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200"/>
              </a:spcBef>
              <a:spcAft>
                <a:spcPts val="200"/>
              </a:spcAft>
              <a:buClr>
                <a:schemeClr val="dk2"/>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_Title and Content" type="obj">
  <p:cSld name="OBJECT">
    <p:spTree>
      <p:nvGrpSpPr>
        <p:cNvPr id="1" name="Shape 134"/>
        <p:cNvGrpSpPr/>
        <p:nvPr/>
      </p:nvGrpSpPr>
      <p:grpSpPr>
        <a:xfrm>
          <a:off x="0" y="0"/>
          <a:ext cx="0" cy="0"/>
          <a:chOff x="0" y="0"/>
          <a:chExt cx="0" cy="0"/>
        </a:xfrm>
      </p:grpSpPr>
      <p:sp>
        <p:nvSpPr>
          <p:cNvPr id="135" name="Google Shape;135;p29"/>
          <p:cNvSpPr txBox="1">
            <a:spLocks noGrp="1"/>
          </p:cNvSpPr>
          <p:nvPr>
            <p:ph type="title"/>
          </p:nvPr>
        </p:nvSpPr>
        <p:spPr>
          <a:xfrm>
            <a:off x="1600050" y="171450"/>
            <a:ext cx="7239300" cy="5715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1500"/>
              <a:buFont typeface="Arial"/>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36" name="Google Shape;136;p29"/>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s://d2d.gsa.gov/report/government-wide-procurement-equity-too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https://d2d.gsa.gov/report/supplier-base-dashboard"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https://www.whitehouse.gov/wp-content/uploads/2021/12/M-22-03.pdf" TargetMode="Externa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hyperlink" Target="https://d2d.gsa.gov/report/small-business-dashboard"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hyperlink" Target="https://d2d.gsa.gov/report/cm-reporting-workbench-cmr"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hyperlink" Target="mailto:lavaughn.seepersad-fayson@gsa.gov"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mailto:nick.sanitsky@gs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40"/>
        <p:cNvGrpSpPr/>
        <p:nvPr/>
      </p:nvGrpSpPr>
      <p:grpSpPr>
        <a:xfrm>
          <a:off x="0" y="0"/>
          <a:ext cx="0" cy="0"/>
          <a:chOff x="0" y="0"/>
          <a:chExt cx="0" cy="0"/>
        </a:xfrm>
      </p:grpSpPr>
      <p:pic>
        <p:nvPicPr>
          <p:cNvPr id="143" name="Google Shape;143;p30" descr="ATRW logo&#10;&#10;acquisition training for the real world logo" title=" 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sp>
        <p:nvSpPr>
          <p:cNvPr id="141" name="Google Shape;141;p30"/>
          <p:cNvSpPr txBox="1">
            <a:spLocks noGrp="1"/>
          </p:cNvSpPr>
          <p:nvPr>
            <p:ph type="ctrTitle"/>
          </p:nvPr>
        </p:nvSpPr>
        <p:spPr>
          <a:xfrm>
            <a:off x="63725" y="1593425"/>
            <a:ext cx="4112400" cy="215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3140" dirty="0">
                <a:solidFill>
                  <a:schemeClr val="lt1"/>
                </a:solidFill>
                <a:highlight>
                  <a:srgbClr val="1C304A"/>
                </a:highlight>
              </a:rPr>
              <a:t>Using Data to Increase Equitable Outcomes in Procurement</a:t>
            </a:r>
            <a:endParaRPr sz="3140" dirty="0">
              <a:solidFill>
                <a:schemeClr val="lt1"/>
              </a:solidFill>
              <a:highlight>
                <a:srgbClr val="1C304A"/>
              </a:highlight>
            </a:endParaRPr>
          </a:p>
        </p:txBody>
      </p:sp>
      <p:sp>
        <p:nvSpPr>
          <p:cNvPr id="145" name="Google Shape;145;p30"/>
          <p:cNvSpPr txBox="1">
            <a:spLocks noGrp="1"/>
          </p:cNvSpPr>
          <p:nvPr>
            <p:ph type="subTitle" idx="1"/>
          </p:nvPr>
        </p:nvSpPr>
        <p:spPr>
          <a:xfrm>
            <a:off x="63728" y="3584425"/>
            <a:ext cx="3089400" cy="79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000">
                <a:solidFill>
                  <a:schemeClr val="lt1"/>
                </a:solidFill>
                <a:latin typeface="Helvetica Neue"/>
                <a:ea typeface="Helvetica Neue"/>
                <a:cs typeface="Helvetica Neue"/>
                <a:sym typeface="Helvetica Neue"/>
              </a:rPr>
              <a:t>February 5th, 2024</a:t>
            </a:r>
            <a:endParaRPr sz="2000">
              <a:solidFill>
                <a:schemeClr val="lt1"/>
              </a:solidFill>
              <a:latin typeface="Helvetica Neue"/>
              <a:ea typeface="Helvetica Neue"/>
              <a:cs typeface="Helvetica Neue"/>
              <a:sym typeface="Helvetica Neue"/>
            </a:endParaRPr>
          </a:p>
        </p:txBody>
      </p:sp>
      <p:sp>
        <p:nvSpPr>
          <p:cNvPr id="142" name="Google Shape;142;p30"/>
          <p:cNvSpPr txBox="1">
            <a:spLocks noGrp="1"/>
          </p:cNvSpPr>
          <p:nvPr>
            <p:ph type="subTitle" idx="2"/>
          </p:nvPr>
        </p:nvSpPr>
        <p:spPr>
          <a:xfrm>
            <a:off x="1160925" y="447370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144" name="Google Shape;144;p30" descr="Icy Snowflake">
            <a:extLst>
              <a:ext uri="{C183D7F6-B498-43B3-948B-1728B52AA6E4}">
                <adec:decorative xmlns:adec="http://schemas.microsoft.com/office/drawing/2017/decorative" val="0"/>
              </a:ext>
            </a:extLst>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9"/>
          <p:cNvSpPr txBox="1">
            <a:spLocks noGrp="1"/>
          </p:cNvSpPr>
          <p:nvPr>
            <p:ph type="title"/>
          </p:nvPr>
        </p:nvSpPr>
        <p:spPr>
          <a:xfrm>
            <a:off x="841250" y="877050"/>
            <a:ext cx="7388400" cy="32286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solidFill>
                  <a:schemeClr val="lt1"/>
                </a:solidFill>
              </a:rPr>
              <a:t>Demo of the Governmentwide Procurement Equity Tool</a:t>
            </a:r>
            <a:endParaRPr>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0"/>
          <p:cNvSpPr txBox="1">
            <a:spLocks noGrp="1"/>
          </p:cNvSpPr>
          <p:nvPr>
            <p:ph type="title"/>
          </p:nvPr>
        </p:nvSpPr>
        <p:spPr>
          <a:xfrm>
            <a:off x="293750" y="171450"/>
            <a:ext cx="8545500" cy="571500"/>
          </a:xfrm>
          <a:prstGeom prst="rect">
            <a:avLst/>
          </a:prstGeom>
          <a:noFill/>
          <a:ln>
            <a:noFill/>
          </a:ln>
        </p:spPr>
        <p:txBody>
          <a:bodyPr spcFirstLastPara="1" wrap="square" lIns="68575" tIns="34275" rIns="68575" bIns="34275" anchor="b" anchorCtr="0">
            <a:noAutofit/>
          </a:bodyPr>
          <a:lstStyle/>
          <a:p>
            <a:pPr marL="0" lvl="0" indent="0" algn="l" rtl="0">
              <a:lnSpc>
                <a:spcPct val="90000"/>
              </a:lnSpc>
              <a:spcBef>
                <a:spcPts val="0"/>
              </a:spcBef>
              <a:spcAft>
                <a:spcPts val="0"/>
              </a:spcAft>
              <a:buSzPts val="1500"/>
              <a:buNone/>
            </a:pPr>
            <a:r>
              <a:rPr lang="en" sz="3100" b="1" dirty="0">
                <a:solidFill>
                  <a:srgbClr val="1C304A"/>
                </a:solidFill>
              </a:rPr>
              <a:t>Government-Wide Procurement Equity Tool</a:t>
            </a:r>
            <a:endParaRPr sz="3100" b="1" dirty="0">
              <a:solidFill>
                <a:srgbClr val="1C304A"/>
              </a:solidFill>
            </a:endParaRPr>
          </a:p>
        </p:txBody>
      </p:sp>
      <p:sp>
        <p:nvSpPr>
          <p:cNvPr id="231" name="Google Shape;231;p40"/>
          <p:cNvSpPr/>
          <p:nvPr/>
        </p:nvSpPr>
        <p:spPr>
          <a:xfrm>
            <a:off x="517325" y="993800"/>
            <a:ext cx="2489100" cy="1467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en" sz="1800" b="1">
                <a:solidFill>
                  <a:srgbClr val="1C304A"/>
                </a:solidFill>
              </a:rPr>
              <a:t>Supports agencies in conducting market research and analysis</a:t>
            </a:r>
            <a:endParaRPr sz="1800" b="1" i="0" u="none" strike="noStrike" cap="none">
              <a:solidFill>
                <a:srgbClr val="1C304A"/>
              </a:solidFill>
            </a:endParaRPr>
          </a:p>
        </p:txBody>
      </p:sp>
      <p:pic>
        <p:nvPicPr>
          <p:cNvPr id="230" name="Google Shape;230;p40" descr="Light bulb graphic"/>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17334" y="2515530"/>
            <a:ext cx="384760" cy="411480"/>
          </a:xfrm>
          <a:prstGeom prst="rect">
            <a:avLst/>
          </a:prstGeom>
          <a:noFill/>
          <a:ln>
            <a:noFill/>
          </a:ln>
        </p:spPr>
      </p:pic>
      <p:sp>
        <p:nvSpPr>
          <p:cNvPr id="223" name="Google Shape;223;p40"/>
          <p:cNvSpPr/>
          <p:nvPr/>
        </p:nvSpPr>
        <p:spPr>
          <a:xfrm>
            <a:off x="934114" y="2550870"/>
            <a:ext cx="2072400" cy="340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50"/>
              <a:buFont typeface="Arial"/>
              <a:buNone/>
            </a:pPr>
            <a:r>
              <a:rPr lang="en" sz="1050" b="0" i="0" u="none" strike="noStrike" cap="none">
                <a:solidFill>
                  <a:srgbClr val="000000"/>
                </a:solidFill>
                <a:latin typeface="Arial"/>
                <a:ea typeface="Arial"/>
                <a:cs typeface="Arial"/>
                <a:sym typeface="Arial"/>
              </a:rPr>
              <a:t>Geographic layout (map view) and tabular layout (list view) </a:t>
            </a:r>
            <a:endParaRPr sz="1050" b="0" i="0" u="none" strike="noStrike" cap="none">
              <a:solidFill>
                <a:srgbClr val="000000"/>
              </a:solidFill>
              <a:latin typeface="Arial"/>
              <a:ea typeface="Arial"/>
              <a:cs typeface="Arial"/>
              <a:sym typeface="Arial"/>
            </a:endParaRPr>
          </a:p>
        </p:txBody>
      </p:sp>
      <p:pic>
        <p:nvPicPr>
          <p:cNvPr id="224" name="Google Shape;224;p40" descr="Blue target icon (with arrow at the bullseye)"/>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539314" y="3131759"/>
            <a:ext cx="340800" cy="340800"/>
          </a:xfrm>
          <a:prstGeom prst="rect">
            <a:avLst/>
          </a:prstGeom>
          <a:noFill/>
          <a:ln>
            <a:noFill/>
          </a:ln>
        </p:spPr>
      </p:pic>
      <p:sp>
        <p:nvSpPr>
          <p:cNvPr id="225" name="Google Shape;225;p40"/>
          <p:cNvSpPr/>
          <p:nvPr/>
        </p:nvSpPr>
        <p:spPr>
          <a:xfrm>
            <a:off x="934126" y="3095459"/>
            <a:ext cx="2072400" cy="413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sz="1050"/>
              <a:t>I</a:t>
            </a:r>
            <a:r>
              <a:rPr lang="en" sz="1050" b="0" i="0" u="none" strike="noStrike" cap="none">
                <a:solidFill>
                  <a:srgbClr val="000000"/>
                </a:solidFill>
                <a:latin typeface="Arial"/>
                <a:ea typeface="Arial"/>
                <a:cs typeface="Arial"/>
                <a:sym typeface="Arial"/>
              </a:rPr>
              <a:t>dentify vendors, contract volume, and obligations</a:t>
            </a:r>
            <a:endParaRPr sz="1050" b="0" i="0" u="none" strike="noStrike" cap="none">
              <a:solidFill>
                <a:srgbClr val="000000"/>
              </a:solidFill>
              <a:latin typeface="Arial"/>
              <a:ea typeface="Arial"/>
              <a:cs typeface="Arial"/>
              <a:sym typeface="Arial"/>
            </a:endParaRPr>
          </a:p>
        </p:txBody>
      </p:sp>
      <p:pic>
        <p:nvPicPr>
          <p:cNvPr id="226" name="Google Shape;226;p40" descr="Icon of magnifying glass viewing a trendline"/>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530860" y="3719848"/>
            <a:ext cx="369900" cy="369900"/>
          </a:xfrm>
          <a:prstGeom prst="rect">
            <a:avLst/>
          </a:prstGeom>
          <a:noFill/>
          <a:ln>
            <a:noFill/>
          </a:ln>
        </p:spPr>
      </p:pic>
      <p:sp>
        <p:nvSpPr>
          <p:cNvPr id="227" name="Google Shape;227;p40"/>
          <p:cNvSpPr/>
          <p:nvPr/>
        </p:nvSpPr>
        <p:spPr>
          <a:xfrm>
            <a:off x="934114" y="3698098"/>
            <a:ext cx="2072700" cy="413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sz="1050" b="0" i="0" u="none" strike="noStrike" cap="none">
                <a:solidFill>
                  <a:srgbClr val="000000"/>
                </a:solidFill>
                <a:latin typeface="Arial"/>
                <a:ea typeface="Arial"/>
                <a:cs typeface="Arial"/>
                <a:sym typeface="Arial"/>
              </a:rPr>
              <a:t>Filter by business characteristics</a:t>
            </a:r>
            <a:endParaRPr/>
          </a:p>
        </p:txBody>
      </p:sp>
      <p:pic>
        <p:nvPicPr>
          <p:cNvPr id="228" name="Google Shape;228;p40" descr="Blue database icon"/>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539314" y="4278987"/>
            <a:ext cx="340800" cy="340800"/>
          </a:xfrm>
          <a:prstGeom prst="rect">
            <a:avLst/>
          </a:prstGeom>
          <a:noFill/>
          <a:ln>
            <a:noFill/>
          </a:ln>
        </p:spPr>
      </p:pic>
      <p:sp>
        <p:nvSpPr>
          <p:cNvPr id="229" name="Google Shape;229;p40"/>
          <p:cNvSpPr/>
          <p:nvPr/>
        </p:nvSpPr>
        <p:spPr>
          <a:xfrm>
            <a:off x="934126" y="4278987"/>
            <a:ext cx="1847700" cy="340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50"/>
              <a:buFont typeface="Arial"/>
              <a:buNone/>
            </a:pPr>
            <a:r>
              <a:rPr lang="en" sz="1050" b="0" i="0" u="none" strike="noStrike" cap="none">
                <a:solidFill>
                  <a:schemeClr val="dk1"/>
                </a:solidFill>
                <a:latin typeface="Arial"/>
                <a:ea typeface="Arial"/>
                <a:cs typeface="Arial"/>
                <a:sym typeface="Arial"/>
              </a:rPr>
              <a:t>Sourced from SAM and FPDS data</a:t>
            </a:r>
            <a:endParaRPr sz="1050" b="0" i="0" u="none" strike="noStrike" cap="none">
              <a:solidFill>
                <a:srgbClr val="000000"/>
              </a:solidFill>
              <a:latin typeface="Arial"/>
              <a:ea typeface="Arial"/>
              <a:cs typeface="Arial"/>
              <a:sym typeface="Arial"/>
            </a:endParaRPr>
          </a:p>
        </p:txBody>
      </p:sp>
      <p:pic>
        <p:nvPicPr>
          <p:cNvPr id="222" name="Google Shape;222;p40" descr="View of Tool landing page" title="Gov-wide procurement equity tool"/>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3090159" y="875950"/>
            <a:ext cx="5627640" cy="4096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1"/>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solidFill>
                  <a:schemeClr val="lt1"/>
                </a:solidFill>
              </a:rPr>
              <a:t>Questions?</a:t>
            </a:r>
            <a:endParaRPr>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2"/>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solidFill>
                  <a:schemeClr val="lt1"/>
                </a:solidFill>
                <a:latin typeface="Helvetica Neue"/>
                <a:ea typeface="Helvetica Neue"/>
                <a:cs typeface="Helvetica Neue"/>
                <a:sym typeface="Helvetica Neue"/>
              </a:rPr>
              <a:t>Resources with links</a:t>
            </a:r>
            <a:endParaRPr>
              <a:solidFill>
                <a:schemeClr val="lt1"/>
              </a:solidFill>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dirty="0">
                <a:solidFill>
                  <a:srgbClr val="002665"/>
                </a:solidFill>
              </a:rPr>
              <a:t>Gov’t-wide Procurement Equity Tool</a:t>
            </a:r>
            <a:endParaRPr sz="3100" b="1" dirty="0">
              <a:solidFill>
                <a:srgbClr val="002665"/>
              </a:solidFill>
            </a:endParaRPr>
          </a:p>
        </p:txBody>
      </p:sp>
      <p:pic>
        <p:nvPicPr>
          <p:cNvPr id="248" name="Google Shape;248;p43" descr="Screenshot from website of Gov-Wide Procurement Equity Tool">
            <a:hlinkClick r:id="rId3"/>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152400" y="1170125"/>
            <a:ext cx="5253839" cy="3820974"/>
          </a:xfrm>
          <a:prstGeom prst="rect">
            <a:avLst/>
          </a:prstGeom>
          <a:noFill/>
          <a:ln>
            <a:noFill/>
          </a:ln>
        </p:spPr>
      </p:pic>
      <p:sp>
        <p:nvSpPr>
          <p:cNvPr id="247" name="Google Shape;247;p43"/>
          <p:cNvSpPr txBox="1">
            <a:spLocks noGrp="1"/>
          </p:cNvSpPr>
          <p:nvPr>
            <p:ph type="body" idx="1"/>
          </p:nvPr>
        </p:nvSpPr>
        <p:spPr>
          <a:xfrm>
            <a:off x="6048850" y="1318400"/>
            <a:ext cx="2970600" cy="3666600"/>
          </a:xfrm>
          <a:prstGeom prst="rect">
            <a:avLst/>
          </a:prstGeom>
        </p:spPr>
        <p:txBody>
          <a:bodyPr spcFirstLastPara="1" wrap="square" lIns="91425" tIns="91425" rIns="91425" bIns="91425" anchor="t" anchorCtr="0">
            <a:normAutofit/>
          </a:bodyPr>
          <a:lstStyle/>
          <a:p>
            <a:pPr marL="0" lvl="0" indent="0" algn="l" rtl="0">
              <a:lnSpc>
                <a:spcPct val="105000"/>
              </a:lnSpc>
              <a:spcBef>
                <a:spcPts val="1000"/>
              </a:spcBef>
              <a:spcAft>
                <a:spcPts val="0"/>
              </a:spcAft>
              <a:buNone/>
            </a:pPr>
            <a:endParaRPr sz="700"/>
          </a:p>
          <a:p>
            <a:pPr marL="0" lvl="0" indent="0" algn="l" rtl="0">
              <a:lnSpc>
                <a:spcPct val="105000"/>
              </a:lnSpc>
              <a:spcBef>
                <a:spcPts val="1000"/>
              </a:spcBef>
              <a:spcAft>
                <a:spcPts val="0"/>
              </a:spcAft>
              <a:buNone/>
            </a:pPr>
            <a:r>
              <a:rPr lang="en" sz="1600" b="1" u="sng">
                <a:solidFill>
                  <a:schemeClr val="hlink"/>
                </a:solidFill>
                <a:hlinkClick r:id="rId3"/>
              </a:rPr>
              <a:t>https://d2d.gsa.gov/report/government-wide-procurement-equity-tool</a:t>
            </a:r>
            <a:endParaRPr sz="1600" b="1" u="sng">
              <a:solidFill>
                <a:srgbClr val="0563C1"/>
              </a:solidFill>
            </a:endParaRPr>
          </a:p>
          <a:p>
            <a:pPr marL="0" lvl="0" indent="0" algn="l" rtl="0">
              <a:lnSpc>
                <a:spcPct val="105000"/>
              </a:lnSpc>
              <a:spcBef>
                <a:spcPts val="1000"/>
              </a:spcBef>
              <a:spcAft>
                <a:spcPts val="0"/>
              </a:spcAft>
              <a:buNone/>
            </a:pPr>
            <a:r>
              <a:rPr lang="en">
                <a:solidFill>
                  <a:srgbClr val="1B1B1B"/>
                </a:solidFill>
                <a:highlight>
                  <a:srgbClr val="FFFFFF"/>
                </a:highlight>
              </a:rPr>
              <a:t>Tool utilizing prime award (FPDS) and vendor registration (SAM) data to help Federal users perform market research and analysis for a variety of business types. </a:t>
            </a:r>
            <a:endParaRPr sz="1900" b="1" u="sng">
              <a:solidFill>
                <a:srgbClr val="0563C1"/>
              </a:solidFill>
            </a:endParaRPr>
          </a:p>
          <a:p>
            <a:pPr marL="0" lvl="0" indent="0" algn="l" rtl="0">
              <a:lnSpc>
                <a:spcPct val="105000"/>
              </a:lnSpc>
              <a:spcBef>
                <a:spcPts val="1000"/>
              </a:spcBef>
              <a:spcAft>
                <a:spcPts val="0"/>
              </a:spcAft>
              <a:buClr>
                <a:schemeClr val="dk1"/>
              </a:buClr>
              <a:buSzPts val="1100"/>
              <a:buFont typeface="Arial"/>
              <a:buNone/>
            </a:pPr>
            <a:endParaRPr>
              <a:solidFill>
                <a:srgbClr val="1C304A"/>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dirty="0">
                <a:solidFill>
                  <a:srgbClr val="002665"/>
                </a:solidFill>
              </a:rPr>
              <a:t>Supplier Base Dashboard</a:t>
            </a:r>
            <a:endParaRPr sz="3100" b="1" dirty="0">
              <a:solidFill>
                <a:srgbClr val="002665"/>
              </a:solidFill>
            </a:endParaRPr>
          </a:p>
        </p:txBody>
      </p:sp>
      <p:pic>
        <p:nvPicPr>
          <p:cNvPr id="255" name="Google Shape;255;p44" descr="Screenshot from Supplier Base Dashboard/High Level View">
            <a:hlinkClick r:id="rId3"/>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152400" y="1170125"/>
            <a:ext cx="5492650" cy="3820974"/>
          </a:xfrm>
          <a:prstGeom prst="rect">
            <a:avLst/>
          </a:prstGeom>
          <a:noFill/>
          <a:ln>
            <a:noFill/>
          </a:ln>
        </p:spPr>
      </p:pic>
      <p:sp>
        <p:nvSpPr>
          <p:cNvPr id="254" name="Google Shape;254;p44"/>
          <p:cNvSpPr txBox="1">
            <a:spLocks noGrp="1"/>
          </p:cNvSpPr>
          <p:nvPr>
            <p:ph type="body" idx="1"/>
          </p:nvPr>
        </p:nvSpPr>
        <p:spPr>
          <a:xfrm>
            <a:off x="6048850" y="1318400"/>
            <a:ext cx="2970600" cy="3666600"/>
          </a:xfrm>
          <a:prstGeom prst="rect">
            <a:avLst/>
          </a:prstGeom>
        </p:spPr>
        <p:txBody>
          <a:bodyPr spcFirstLastPara="1" wrap="square" lIns="91425" tIns="91425" rIns="91425" bIns="91425" anchor="t" anchorCtr="0">
            <a:normAutofit lnSpcReduction="10000"/>
          </a:bodyPr>
          <a:lstStyle/>
          <a:p>
            <a:pPr marL="0" lvl="0" indent="0" algn="l" rtl="0">
              <a:lnSpc>
                <a:spcPct val="105000"/>
              </a:lnSpc>
              <a:spcBef>
                <a:spcPts val="1000"/>
              </a:spcBef>
              <a:spcAft>
                <a:spcPts val="0"/>
              </a:spcAft>
              <a:buNone/>
            </a:pPr>
            <a:endParaRPr sz="700"/>
          </a:p>
          <a:p>
            <a:pPr marL="0" lvl="0" indent="0" algn="l" rtl="0">
              <a:lnSpc>
                <a:spcPct val="105000"/>
              </a:lnSpc>
              <a:spcBef>
                <a:spcPts val="1000"/>
              </a:spcBef>
              <a:spcAft>
                <a:spcPts val="0"/>
              </a:spcAft>
              <a:buNone/>
            </a:pPr>
            <a:r>
              <a:rPr lang="en" sz="1600" b="1" u="sng">
                <a:solidFill>
                  <a:schemeClr val="accent5"/>
                </a:solidFill>
              </a:rPr>
              <a:t>https://d2d.gsa.gov/report/supplier-base-dashboard</a:t>
            </a:r>
            <a:endParaRPr sz="1600" b="1" u="sng">
              <a:solidFill>
                <a:schemeClr val="accent5"/>
              </a:solidFill>
            </a:endParaRPr>
          </a:p>
          <a:p>
            <a:pPr marL="0" lvl="0" indent="0" algn="l" rtl="0">
              <a:lnSpc>
                <a:spcPct val="105000"/>
              </a:lnSpc>
              <a:spcBef>
                <a:spcPts val="1000"/>
              </a:spcBef>
              <a:spcAft>
                <a:spcPts val="0"/>
              </a:spcAft>
              <a:buNone/>
            </a:pPr>
            <a:r>
              <a:rPr lang="en">
                <a:solidFill>
                  <a:schemeClr val="dk1"/>
                </a:solidFill>
              </a:rPr>
              <a:t>Per OMB</a:t>
            </a:r>
            <a:r>
              <a:rPr lang="en">
                <a:solidFill>
                  <a:schemeClr val="dk1"/>
                </a:solidFill>
                <a:highlight>
                  <a:srgbClr val="FFFFFF"/>
                </a:highlight>
                <a:uFill>
                  <a:noFill/>
                </a:uFill>
                <a:hlinkClick r:id="rId5">
                  <a:extLst>
                    <a:ext uri="{A12FA001-AC4F-418D-AE19-62706E023703}">
                      <ahyp:hlinkClr xmlns:ahyp="http://schemas.microsoft.com/office/drawing/2018/hyperlinkcolor" val="tx"/>
                    </a:ext>
                  </a:extLst>
                </a:hlinkClick>
              </a:rPr>
              <a:t> memo M-22-03</a:t>
            </a:r>
            <a:r>
              <a:rPr lang="en">
                <a:solidFill>
                  <a:schemeClr val="dk1"/>
                </a:solidFill>
                <a:highlight>
                  <a:srgbClr val="FFFFFF"/>
                </a:highlight>
              </a:rPr>
              <a:t>, this tool provides reporting on Federal efforts to increase the number of new entrants to the Federal marketplace and reverse the general decline in the small business supplier base</a:t>
            </a:r>
            <a:endParaRPr u="sng">
              <a:solidFill>
                <a:schemeClr val="dk1"/>
              </a:solidFill>
            </a:endParaRPr>
          </a:p>
          <a:p>
            <a:pPr marL="0" lvl="0" indent="0" algn="l" rtl="0">
              <a:lnSpc>
                <a:spcPct val="105000"/>
              </a:lnSpc>
              <a:spcBef>
                <a:spcPts val="1000"/>
              </a:spcBef>
              <a:spcAft>
                <a:spcPts val="0"/>
              </a:spcAft>
              <a:buNone/>
            </a:pPr>
            <a:endParaRPr>
              <a:solidFill>
                <a:srgbClr val="1C304A"/>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dirty="0">
                <a:solidFill>
                  <a:srgbClr val="002665"/>
                </a:solidFill>
              </a:rPr>
              <a:t>Category Management Small Business Dashboard</a:t>
            </a:r>
            <a:endParaRPr sz="3100" b="1" dirty="0">
              <a:solidFill>
                <a:srgbClr val="002665"/>
              </a:solidFill>
            </a:endParaRPr>
          </a:p>
        </p:txBody>
      </p:sp>
      <p:pic>
        <p:nvPicPr>
          <p:cNvPr id="262" name="Google Shape;262;p45" descr="Screenshot from Government-wide Category Management Small Business Dashboard">
            <a:hlinkClick r:id="rId3"/>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220300" y="1645425"/>
            <a:ext cx="5744051" cy="2703743"/>
          </a:xfrm>
          <a:prstGeom prst="rect">
            <a:avLst/>
          </a:prstGeom>
          <a:noFill/>
          <a:ln>
            <a:noFill/>
          </a:ln>
        </p:spPr>
      </p:pic>
      <p:sp>
        <p:nvSpPr>
          <p:cNvPr id="261" name="Google Shape;261;p45"/>
          <p:cNvSpPr txBox="1">
            <a:spLocks noGrp="1"/>
          </p:cNvSpPr>
          <p:nvPr>
            <p:ph type="body" idx="1"/>
          </p:nvPr>
        </p:nvSpPr>
        <p:spPr>
          <a:xfrm>
            <a:off x="6048850" y="1742800"/>
            <a:ext cx="2970600" cy="2495400"/>
          </a:xfrm>
          <a:prstGeom prst="rect">
            <a:avLst/>
          </a:prstGeom>
        </p:spPr>
        <p:txBody>
          <a:bodyPr spcFirstLastPara="1" wrap="square" lIns="91425" tIns="91425" rIns="91425" bIns="91425" anchor="t" anchorCtr="0">
            <a:normAutofit/>
          </a:bodyPr>
          <a:lstStyle/>
          <a:p>
            <a:pPr marL="0" lvl="0" indent="0" algn="l" rtl="0">
              <a:lnSpc>
                <a:spcPct val="105000"/>
              </a:lnSpc>
              <a:spcBef>
                <a:spcPts val="1000"/>
              </a:spcBef>
              <a:spcAft>
                <a:spcPts val="0"/>
              </a:spcAft>
              <a:buNone/>
            </a:pPr>
            <a:endParaRPr sz="700"/>
          </a:p>
          <a:p>
            <a:pPr marL="0" lvl="0" indent="0" algn="l" rtl="0">
              <a:lnSpc>
                <a:spcPct val="105000"/>
              </a:lnSpc>
              <a:spcBef>
                <a:spcPts val="1000"/>
              </a:spcBef>
              <a:spcAft>
                <a:spcPts val="0"/>
              </a:spcAft>
              <a:buNone/>
            </a:pPr>
            <a:r>
              <a:rPr lang="en" sz="1600" b="1" u="sng">
                <a:solidFill>
                  <a:schemeClr val="accent5"/>
                </a:solidFill>
                <a:hlinkClick r:id="rId3">
                  <a:extLst>
                    <a:ext uri="{A12FA001-AC4F-418D-AE19-62706E023703}">
                      <ahyp:hlinkClr xmlns:ahyp="http://schemas.microsoft.com/office/drawing/2018/hyperlinkcolor" val="tx"/>
                    </a:ext>
                  </a:extLst>
                </a:hlinkClick>
              </a:rPr>
              <a:t>https://d2d.gsa.gov/report/small-business-dashboard</a:t>
            </a:r>
            <a:endParaRPr sz="700">
              <a:solidFill>
                <a:schemeClr val="accent5"/>
              </a:solidFill>
            </a:endParaRPr>
          </a:p>
          <a:p>
            <a:pPr marL="0" lvl="0" indent="0" algn="l" rtl="0">
              <a:lnSpc>
                <a:spcPct val="105000"/>
              </a:lnSpc>
              <a:spcBef>
                <a:spcPts val="1000"/>
              </a:spcBef>
              <a:spcAft>
                <a:spcPts val="0"/>
              </a:spcAft>
              <a:buNone/>
            </a:pPr>
            <a:endParaRPr sz="700"/>
          </a:p>
          <a:p>
            <a:pPr marL="0" lvl="0" indent="0" algn="l" rtl="0">
              <a:lnSpc>
                <a:spcPct val="105000"/>
              </a:lnSpc>
              <a:spcBef>
                <a:spcPts val="1000"/>
              </a:spcBef>
              <a:spcAft>
                <a:spcPts val="0"/>
              </a:spcAft>
              <a:buNone/>
            </a:pPr>
            <a:r>
              <a:rPr lang="en">
                <a:solidFill>
                  <a:srgbClr val="1C304A"/>
                </a:solidFill>
              </a:rPr>
              <a:t>Detailed small business data by agency and category of spend</a:t>
            </a:r>
            <a:endParaRPr u="sng">
              <a:solidFill>
                <a:schemeClr val="dk1"/>
              </a:solidFill>
            </a:endParaRPr>
          </a:p>
          <a:p>
            <a:pPr marL="0" lvl="0" indent="0" algn="l" rtl="0">
              <a:lnSpc>
                <a:spcPct val="105000"/>
              </a:lnSpc>
              <a:spcBef>
                <a:spcPts val="1000"/>
              </a:spcBef>
              <a:spcAft>
                <a:spcPts val="0"/>
              </a:spcAft>
              <a:buNone/>
            </a:pPr>
            <a:endParaRPr>
              <a:solidFill>
                <a:srgbClr val="1C304A"/>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dirty="0">
                <a:solidFill>
                  <a:srgbClr val="002665"/>
                </a:solidFill>
              </a:rPr>
              <a:t>Category Management (CMR) Reporting Workbench</a:t>
            </a:r>
            <a:endParaRPr sz="3100" b="1" dirty="0">
              <a:solidFill>
                <a:srgbClr val="002665"/>
              </a:solidFill>
            </a:endParaRPr>
          </a:p>
        </p:txBody>
      </p:sp>
      <p:pic>
        <p:nvPicPr>
          <p:cNvPr id="269" name="Google Shape;269;p46" descr="Screenshot from Category Management Reporting Workbench">
            <a:hlinkClick r:id="rId3"/>
          </p:cNvPr>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169375" y="1883075"/>
            <a:ext cx="5744051" cy="2703743"/>
          </a:xfrm>
          <a:prstGeom prst="rect">
            <a:avLst/>
          </a:prstGeom>
          <a:noFill/>
          <a:ln>
            <a:noFill/>
          </a:ln>
        </p:spPr>
      </p:pic>
      <p:sp>
        <p:nvSpPr>
          <p:cNvPr id="268" name="Google Shape;268;p46"/>
          <p:cNvSpPr txBox="1">
            <a:spLocks noGrp="1"/>
          </p:cNvSpPr>
          <p:nvPr>
            <p:ph type="body" idx="1"/>
          </p:nvPr>
        </p:nvSpPr>
        <p:spPr>
          <a:xfrm>
            <a:off x="6014900" y="1883075"/>
            <a:ext cx="2970600" cy="3186900"/>
          </a:xfrm>
          <a:prstGeom prst="rect">
            <a:avLst/>
          </a:prstGeom>
        </p:spPr>
        <p:txBody>
          <a:bodyPr spcFirstLastPara="1" wrap="square" lIns="91425" tIns="91425" rIns="91425" bIns="91425" anchor="t" anchorCtr="0">
            <a:normAutofit/>
          </a:bodyPr>
          <a:lstStyle/>
          <a:p>
            <a:pPr marL="0" lvl="0" indent="0" algn="l" rtl="0">
              <a:lnSpc>
                <a:spcPct val="105000"/>
              </a:lnSpc>
              <a:spcBef>
                <a:spcPts val="1000"/>
              </a:spcBef>
              <a:spcAft>
                <a:spcPts val="0"/>
              </a:spcAft>
              <a:buClr>
                <a:schemeClr val="dk1"/>
              </a:buClr>
              <a:buSzPts val="1100"/>
              <a:buFont typeface="Arial"/>
              <a:buNone/>
            </a:pPr>
            <a:r>
              <a:rPr lang="en" sz="1600" b="1" u="sng">
                <a:solidFill>
                  <a:schemeClr val="accent5"/>
                </a:solidFill>
                <a:hlinkClick r:id="rId3">
                  <a:extLst>
                    <a:ext uri="{A12FA001-AC4F-418D-AE19-62706E023703}">
                      <ahyp:hlinkClr xmlns:ahyp="http://schemas.microsoft.com/office/drawing/2018/hyperlinkcolor" val="tx"/>
                    </a:ext>
                  </a:extLst>
                </a:hlinkClick>
              </a:rPr>
              <a:t>https://d2d.gsa.gov/report/cm-reporting-workbench-cmr</a:t>
            </a:r>
            <a:endParaRPr sz="700">
              <a:solidFill>
                <a:schemeClr val="accent5"/>
              </a:solidFill>
            </a:endParaRPr>
          </a:p>
          <a:p>
            <a:pPr marL="0" lvl="0" indent="0" algn="l" rtl="0">
              <a:lnSpc>
                <a:spcPct val="105000"/>
              </a:lnSpc>
              <a:spcBef>
                <a:spcPts val="1000"/>
              </a:spcBef>
              <a:spcAft>
                <a:spcPts val="0"/>
              </a:spcAft>
              <a:buClr>
                <a:schemeClr val="dk1"/>
              </a:buClr>
              <a:buSzPts val="1100"/>
              <a:buFont typeface="Arial"/>
              <a:buNone/>
            </a:pPr>
            <a:endParaRPr sz="700"/>
          </a:p>
          <a:p>
            <a:pPr marL="0" lvl="0" indent="0" algn="l" rtl="0">
              <a:lnSpc>
                <a:spcPct val="105000"/>
              </a:lnSpc>
              <a:spcBef>
                <a:spcPts val="1000"/>
              </a:spcBef>
              <a:spcAft>
                <a:spcPts val="0"/>
              </a:spcAft>
              <a:buClr>
                <a:schemeClr val="dk1"/>
              </a:buClr>
              <a:buSzPts val="1100"/>
              <a:buFont typeface="Arial"/>
              <a:buNone/>
            </a:pPr>
            <a:r>
              <a:rPr lang="en"/>
              <a:t>Collection of six tools and reports with small business, contract, and category management data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273"/>
        <p:cNvGrpSpPr/>
        <p:nvPr/>
      </p:nvGrpSpPr>
      <p:grpSpPr>
        <a:xfrm>
          <a:off x="0" y="0"/>
          <a:ext cx="0" cy="0"/>
          <a:chOff x="0" y="0"/>
          <a:chExt cx="0" cy="0"/>
        </a:xfrm>
      </p:grpSpPr>
      <p:sp>
        <p:nvSpPr>
          <p:cNvPr id="274" name="Google Shape;274;p47"/>
          <p:cNvSpPr txBox="1">
            <a:spLocks noGrp="1"/>
          </p:cNvSpPr>
          <p:nvPr>
            <p:ph type="ctrTitle"/>
          </p:nvPr>
        </p:nvSpPr>
        <p:spPr>
          <a:xfrm>
            <a:off x="232100" y="2108850"/>
            <a:ext cx="3576000" cy="9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600" b="0">
                <a:solidFill>
                  <a:schemeClr val="lt1"/>
                </a:solidFill>
                <a:highlight>
                  <a:srgbClr val="1C304A"/>
                </a:highlight>
              </a:rPr>
              <a:t>Thank You!</a:t>
            </a:r>
            <a:endParaRPr sz="4600" b="0">
              <a:solidFill>
                <a:schemeClr val="lt1"/>
              </a:solidFill>
              <a:highlight>
                <a:srgbClr val="1C304A"/>
              </a:highlight>
            </a:endParaRPr>
          </a:p>
        </p:txBody>
      </p:sp>
      <p:sp>
        <p:nvSpPr>
          <p:cNvPr id="275" name="Google Shape;275;p47"/>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276" name="Google Shape;276;p47" descr="acquisition training for the real world logo" title="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277" name="Google Shape;277;p47" descr="Icy Snowflake picture"/>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145875" y="34900"/>
            <a:ext cx="4998125" cy="5108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49"/>
        <p:cNvGrpSpPr/>
        <p:nvPr/>
      </p:nvGrpSpPr>
      <p:grpSpPr>
        <a:xfrm>
          <a:off x="0" y="0"/>
          <a:ext cx="0" cy="0"/>
          <a:chOff x="0" y="0"/>
          <a:chExt cx="0" cy="0"/>
        </a:xfrm>
      </p:grpSpPr>
      <p:sp>
        <p:nvSpPr>
          <p:cNvPr id="151" name="Google Shape;151;p31"/>
          <p:cNvSpPr txBox="1">
            <a:spLocks noGrp="1"/>
          </p:cNvSpPr>
          <p:nvPr>
            <p:ph type="title" idx="4294967295"/>
          </p:nvPr>
        </p:nvSpPr>
        <p:spPr>
          <a:xfrm>
            <a:off x="480975" y="435700"/>
            <a:ext cx="7197600" cy="7131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FBFAF8"/>
                </a:solidFill>
                <a:effectLst/>
                <a:uLnTx/>
                <a:uFillTx/>
                <a:latin typeface="Arial"/>
                <a:ea typeface="Arial"/>
                <a:cs typeface="Arial"/>
                <a:sym typeface="Arial"/>
              </a:rPr>
              <a:t>Presenters</a:t>
            </a:r>
          </a:p>
        </p:txBody>
      </p:sp>
      <p:sp>
        <p:nvSpPr>
          <p:cNvPr id="150" name="Google Shape;150;p31"/>
          <p:cNvSpPr txBox="1"/>
          <p:nvPr/>
        </p:nvSpPr>
        <p:spPr>
          <a:xfrm>
            <a:off x="480975" y="1233525"/>
            <a:ext cx="8362500" cy="3916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2700" b="1">
                <a:solidFill>
                  <a:schemeClr val="bg1"/>
                </a:solidFill>
                <a:highlight>
                  <a:srgbClr val="1C304A"/>
                </a:highlight>
                <a:latin typeface="Helvetica Neue"/>
                <a:ea typeface="Helvetica Neue"/>
                <a:cs typeface="Helvetica Neue"/>
                <a:sym typeface="Helvetica Neue"/>
              </a:rPr>
              <a:t>LaVaughn Seepersad-Fayson</a:t>
            </a:r>
            <a:endParaRPr sz="2700" b="1">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1000"/>
              </a:spcBef>
              <a:spcAft>
                <a:spcPts val="0"/>
              </a:spcAft>
              <a:buClr>
                <a:schemeClr val="dk1"/>
              </a:buClr>
              <a:buSzPts val="1100"/>
              <a:buFont typeface="Arial"/>
              <a:buNone/>
            </a:pPr>
            <a:r>
              <a:rPr lang="en" sz="1600">
                <a:solidFill>
                  <a:schemeClr val="bg1"/>
                </a:solidFill>
                <a:highlight>
                  <a:srgbClr val="1C304A"/>
                </a:highlight>
                <a:latin typeface="Helvetica Neue"/>
                <a:ea typeface="Helvetica Neue"/>
                <a:cs typeface="Helvetica Neue"/>
                <a:sym typeface="Helvetica Neue"/>
              </a:rPr>
              <a:t>Government-wide Category Management PMO</a:t>
            </a:r>
            <a:endParaRPr sz="1600">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chemeClr val="dk1"/>
              </a:buClr>
              <a:buSzPts val="1100"/>
              <a:buFont typeface="Arial"/>
              <a:buNone/>
            </a:pPr>
            <a:r>
              <a:rPr lang="en" sz="1600">
                <a:solidFill>
                  <a:schemeClr val="bg1"/>
                </a:solidFill>
                <a:highlight>
                  <a:srgbClr val="1C304A"/>
                </a:highlight>
                <a:latin typeface="Helvetica Neue"/>
                <a:ea typeface="Helvetica Neue"/>
                <a:cs typeface="Helvetica Neue"/>
                <a:sym typeface="Helvetica Neue"/>
              </a:rPr>
              <a:t>Equity in Procurement Data Working Group</a:t>
            </a:r>
            <a:br>
              <a:rPr lang="en" sz="1600">
                <a:solidFill>
                  <a:schemeClr val="bg1"/>
                </a:solidFill>
                <a:highlight>
                  <a:srgbClr val="1C304A"/>
                </a:highlight>
                <a:latin typeface="Helvetica Neue"/>
                <a:ea typeface="Helvetica Neue"/>
                <a:cs typeface="Helvetica Neue"/>
                <a:sym typeface="Helvetica Neue"/>
              </a:rPr>
            </a:br>
            <a:r>
              <a:rPr lang="en" sz="1600">
                <a:solidFill>
                  <a:schemeClr val="bg1"/>
                </a:solidFill>
                <a:highlight>
                  <a:srgbClr val="1C304A"/>
                </a:highlight>
                <a:latin typeface="Helvetica Neue"/>
                <a:ea typeface="Helvetica Neue"/>
                <a:cs typeface="Helvetica Neue"/>
                <a:sym typeface="Helvetica Neue"/>
              </a:rPr>
              <a:t>General Services Administration (GSA)</a:t>
            </a:r>
            <a:endParaRPr sz="1600">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rgbClr val="F46524"/>
              </a:buClr>
              <a:buFont typeface="Arial"/>
              <a:buNone/>
            </a:pPr>
            <a:r>
              <a:rPr lang="en" sz="1600" u="sng">
                <a:solidFill>
                  <a:schemeClr val="bg1"/>
                </a:solidFill>
                <a:highlight>
                  <a:srgbClr val="1C304A"/>
                </a:highlight>
                <a:latin typeface="Helvetica Neue"/>
                <a:ea typeface="Helvetica Neue"/>
                <a:cs typeface="Helvetica Neue"/>
                <a:sym typeface="Helvetica Neue"/>
                <a:hlinkClick r:id="rId3">
                  <a:extLst>
                    <a:ext uri="{A12FA001-AC4F-418D-AE19-62706E023703}">
                      <ahyp:hlinkClr xmlns:ahyp="http://schemas.microsoft.com/office/drawing/2018/hyperlinkcolor" val="tx"/>
                    </a:ext>
                  </a:extLst>
                </a:hlinkClick>
              </a:rPr>
              <a:t>lavaughn.seepersad-fayson@gsa.gov </a:t>
            </a:r>
            <a:r>
              <a:rPr lang="en" sz="1600">
                <a:solidFill>
                  <a:schemeClr val="bg1"/>
                </a:solidFill>
                <a:highlight>
                  <a:srgbClr val="1C304A"/>
                </a:highlight>
                <a:latin typeface="Helvetica Neue"/>
                <a:ea typeface="Helvetica Neue"/>
                <a:cs typeface="Helvetica Neue"/>
                <a:sym typeface="Helvetica Neue"/>
              </a:rPr>
              <a:t>  </a:t>
            </a:r>
            <a:endParaRPr sz="1600">
              <a:solidFill>
                <a:schemeClr val="bg1"/>
              </a:solidFill>
              <a:highlight>
                <a:srgbClr val="1C304A"/>
              </a:highlight>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endParaRPr sz="2700">
              <a:solidFill>
                <a:schemeClr val="bg1"/>
              </a:solidFill>
              <a:highlight>
                <a:srgbClr val="1C304A"/>
              </a:highlight>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r>
              <a:rPr lang="en" sz="2700" b="1">
                <a:solidFill>
                  <a:schemeClr val="bg1"/>
                </a:solidFill>
                <a:highlight>
                  <a:srgbClr val="1C304A"/>
                </a:highlight>
                <a:latin typeface="Helvetica Neue"/>
                <a:ea typeface="Helvetica Neue"/>
                <a:cs typeface="Helvetica Neue"/>
                <a:sym typeface="Helvetica Neue"/>
              </a:rPr>
              <a:t>Nick Sanitsky</a:t>
            </a:r>
            <a:endParaRPr sz="2700" b="1">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1000"/>
              </a:spcBef>
              <a:spcAft>
                <a:spcPts val="0"/>
              </a:spcAft>
              <a:buClr>
                <a:schemeClr val="dk1"/>
              </a:buClr>
              <a:buSzPts val="1100"/>
              <a:buFont typeface="Arial"/>
              <a:buNone/>
            </a:pPr>
            <a:r>
              <a:rPr lang="en" sz="1600">
                <a:solidFill>
                  <a:schemeClr val="bg1"/>
                </a:solidFill>
                <a:highlight>
                  <a:srgbClr val="1C304A"/>
                </a:highlight>
                <a:latin typeface="Helvetica Neue"/>
                <a:ea typeface="Helvetica Neue"/>
                <a:cs typeface="Helvetica Neue"/>
                <a:sym typeface="Helvetica Neue"/>
              </a:rPr>
              <a:t>Equity in Procurement Data Working Group</a:t>
            </a:r>
            <a:endParaRPr sz="1600">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chemeClr val="dk1"/>
              </a:buClr>
              <a:buSzPts val="1100"/>
              <a:buFont typeface="Arial"/>
              <a:buNone/>
            </a:pPr>
            <a:r>
              <a:rPr lang="en" sz="1600">
                <a:solidFill>
                  <a:schemeClr val="bg1"/>
                </a:solidFill>
                <a:highlight>
                  <a:srgbClr val="1C304A"/>
                </a:highlight>
                <a:latin typeface="Helvetica Neue"/>
                <a:ea typeface="Helvetica Neue"/>
                <a:cs typeface="Helvetica Neue"/>
                <a:sym typeface="Helvetica Neue"/>
              </a:rPr>
              <a:t>General Services Administration (GSA)</a:t>
            </a:r>
            <a:endParaRPr sz="1600">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rgbClr val="F46524"/>
              </a:buClr>
              <a:buFont typeface="Arial"/>
              <a:buNone/>
            </a:pPr>
            <a:r>
              <a:rPr lang="en" sz="1600" u="sng">
                <a:solidFill>
                  <a:schemeClr val="bg1"/>
                </a:solidFill>
                <a:highlight>
                  <a:srgbClr val="1C304A"/>
                </a:highlight>
                <a:latin typeface="Helvetica Neue"/>
                <a:ea typeface="Helvetica Neue"/>
                <a:cs typeface="Helvetica Neue"/>
                <a:sym typeface="Helvetica Neue"/>
                <a:hlinkClick r:id="rId4">
                  <a:extLst>
                    <a:ext uri="{A12FA001-AC4F-418D-AE19-62706E023703}">
                      <ahyp:hlinkClr xmlns:ahyp="http://schemas.microsoft.com/office/drawing/2018/hyperlinkcolor" val="tx"/>
                    </a:ext>
                  </a:extLst>
                </a:hlinkClick>
              </a:rPr>
              <a:t>nick.sanitsky@gsa.gov</a:t>
            </a:r>
            <a:endParaRPr sz="1600">
              <a:solidFill>
                <a:schemeClr val="bg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rgbClr val="F46524"/>
              </a:buClr>
              <a:buFont typeface="Arial"/>
              <a:buNone/>
            </a:pPr>
            <a:endParaRPr sz="1600">
              <a:solidFill>
                <a:schemeClr val="bg1"/>
              </a:solidFill>
              <a:highlight>
                <a:srgbClr val="1C304A"/>
              </a:highlight>
              <a:latin typeface="Helvetica Neue"/>
              <a:ea typeface="Helvetica Neue"/>
              <a:cs typeface="Helvetica Neue"/>
              <a:sym typeface="Helvetica Neue"/>
            </a:endParaRPr>
          </a:p>
        </p:txBody>
      </p:sp>
      <p:cxnSp>
        <p:nvCxnSpPr>
          <p:cNvPr id="152" name="Google Shape;152;p31">
            <a:extLst>
              <a:ext uri="{C183D7F6-B498-43B3-948B-1728B52AA6E4}">
                <adec:decorative xmlns:adec="http://schemas.microsoft.com/office/drawing/2017/decorative" val="1"/>
              </a:ext>
            </a:extLst>
          </p:cNvPr>
          <p:cNvCxnSpPr/>
          <p:nvPr/>
        </p:nvCxnSpPr>
        <p:spPr>
          <a:xfrm>
            <a:off x="480975" y="1233520"/>
            <a:ext cx="5065800" cy="9000"/>
          </a:xfrm>
          <a:prstGeom prst="straightConnector1">
            <a:avLst/>
          </a:prstGeom>
          <a:noFill/>
          <a:ln w="28575" cap="flat" cmpd="sng">
            <a:solidFill>
              <a:srgbClr val="004E87"/>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56"/>
        <p:cNvGrpSpPr/>
        <p:nvPr/>
      </p:nvGrpSpPr>
      <p:grpSpPr>
        <a:xfrm>
          <a:off x="0" y="0"/>
          <a:ext cx="0" cy="0"/>
          <a:chOff x="0" y="0"/>
          <a:chExt cx="0" cy="0"/>
        </a:xfrm>
      </p:grpSpPr>
      <p:sp>
        <p:nvSpPr>
          <p:cNvPr id="158" name="Google Shape;158;p32"/>
          <p:cNvSpPr txBox="1">
            <a:spLocks noGrp="1"/>
          </p:cNvSpPr>
          <p:nvPr>
            <p:ph type="title" idx="4294967295"/>
          </p:nvPr>
        </p:nvSpPr>
        <p:spPr>
          <a:xfrm>
            <a:off x="328200" y="207525"/>
            <a:ext cx="8260500" cy="44058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200" b="1"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6000" b="0" i="0" u="none" strike="noStrike" kern="0" cap="none" spc="0" normalizeH="0" baseline="0" noProof="0" dirty="0">
                <a:ln>
                  <a:noFill/>
                </a:ln>
                <a:solidFill>
                  <a:schemeClr val="lt1"/>
                </a:solidFill>
                <a:effectLst/>
                <a:uLnTx/>
                <a:uFillTx/>
                <a:latin typeface="Arial"/>
                <a:ea typeface="Arial"/>
                <a:cs typeface="Arial"/>
                <a:sym typeface="Arial"/>
              </a:rPr>
              <a:t>Poll Question #1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In your line of work, how often do you consider equity and/or equitable outcomes as a priority?</a:t>
            </a:r>
          </a:p>
          <a:p>
            <a:pPr marL="457200" marR="0" lvl="0" indent="-368300" algn="l" defTabSz="914400" rtl="0" eaLnBrk="1" fontAlgn="auto" latinLnBrk="0" hangingPunct="1">
              <a:lnSpc>
                <a:spcPct val="115000"/>
              </a:lnSpc>
              <a:spcBef>
                <a:spcPts val="100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Always- Equity is a consideration in everything I do</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Sometimes- When it’s appropriate, equity becomes a factor </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Never- Equity is not a part of anything I work on</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I have not thought about my work thru the Equity lens</a:t>
            </a:r>
            <a:endParaRPr kumimoji="0" lang="en-US" sz="6000" b="0" i="0" u="none" strike="noStrike" kern="0" cap="none" spc="0" normalizeH="0" baseline="0" noProof="0" dirty="0">
              <a:ln>
                <a:noFill/>
              </a:ln>
              <a:solidFill>
                <a:schemeClr val="lt1"/>
              </a:solidFill>
              <a:effectLst/>
              <a:uLnTx/>
              <a:uFillTx/>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4" name="Google Shape;164;p33" descr="Multi-colored two part illustration of one individual dressed in orange and blue standing, one shorter individual dressed in pink and green standing, and one person sitting in a wheelchair."/>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74213" y="1216150"/>
            <a:ext cx="7595575" cy="3603501"/>
          </a:xfrm>
          <a:prstGeom prst="rect">
            <a:avLst/>
          </a:prstGeom>
          <a:noFill/>
          <a:ln>
            <a:noFill/>
          </a:ln>
        </p:spPr>
      </p:pic>
      <p:sp>
        <p:nvSpPr>
          <p:cNvPr id="165" name="Google Shape;165;p33"/>
          <p:cNvSpPr txBox="1">
            <a:spLocks noGrp="1"/>
          </p:cNvSpPr>
          <p:nvPr>
            <p:ph type="title" idx="4294967295"/>
          </p:nvPr>
        </p:nvSpPr>
        <p:spPr>
          <a:xfrm>
            <a:off x="841250" y="299900"/>
            <a:ext cx="7472400" cy="8004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FFFFFF"/>
                </a:solidFill>
                <a:effectLst/>
                <a:uLnTx/>
                <a:uFillTx/>
                <a:latin typeface="Arial"/>
                <a:ea typeface="Arial"/>
                <a:cs typeface="Arial"/>
                <a:sym typeface="Arial"/>
              </a:rPr>
              <a:t>Is it Equality or Equity?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4"/>
          <p:cNvSpPr txBox="1">
            <a:spLocks noGrp="1"/>
          </p:cNvSpPr>
          <p:nvPr>
            <p:ph type="title"/>
          </p:nvPr>
        </p:nvSpPr>
        <p:spPr>
          <a:xfrm>
            <a:off x="263400" y="171450"/>
            <a:ext cx="8617200" cy="5715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sz="2700" b="1">
                <a:solidFill>
                  <a:srgbClr val="1C304A"/>
                </a:solidFill>
              </a:rPr>
              <a:t>Why Increase Equitable Outcomes in Procurement?</a:t>
            </a:r>
            <a:endParaRPr sz="2700" b="1">
              <a:solidFill>
                <a:srgbClr val="1C304A"/>
              </a:solidFill>
            </a:endParaRPr>
          </a:p>
        </p:txBody>
      </p:sp>
      <p:sp>
        <p:nvSpPr>
          <p:cNvPr id="171" name="Google Shape;171;p34"/>
          <p:cNvSpPr/>
          <p:nvPr/>
        </p:nvSpPr>
        <p:spPr>
          <a:xfrm>
            <a:off x="301350" y="972700"/>
            <a:ext cx="2901300" cy="571500"/>
          </a:xfrm>
          <a:prstGeom prst="homePlate">
            <a:avLst>
              <a:gd name="adj" fmla="val 50000"/>
            </a:avLst>
          </a:prstGeom>
          <a:solidFill>
            <a:srgbClr val="1C30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chemeClr val="lt1"/>
                </a:solidFill>
                <a:latin typeface="Helvetica Neue"/>
                <a:ea typeface="Helvetica Neue"/>
                <a:cs typeface="Helvetica Neue"/>
                <a:sym typeface="Helvetica Neue"/>
              </a:rPr>
              <a:t>EO 13985</a:t>
            </a:r>
            <a:endParaRPr sz="1600" b="1">
              <a:solidFill>
                <a:schemeClr val="lt1"/>
              </a:solidFill>
              <a:latin typeface="Helvetica Neue"/>
              <a:ea typeface="Helvetica Neue"/>
              <a:cs typeface="Helvetica Neue"/>
              <a:sym typeface="Helvetica Neue"/>
            </a:endParaRPr>
          </a:p>
          <a:p>
            <a:pPr marL="0" lvl="0" indent="0" algn="ctr" rtl="0">
              <a:spcBef>
                <a:spcPts val="0"/>
              </a:spcBef>
              <a:spcAft>
                <a:spcPts val="0"/>
              </a:spcAft>
              <a:buNone/>
            </a:pPr>
            <a:r>
              <a:rPr lang="en" sz="1600">
                <a:solidFill>
                  <a:schemeClr val="lt1"/>
                </a:solidFill>
                <a:latin typeface="Helvetica Neue"/>
                <a:ea typeface="Helvetica Neue"/>
                <a:cs typeface="Helvetica Neue"/>
                <a:sym typeface="Helvetica Neue"/>
              </a:rPr>
              <a:t>January 2021</a:t>
            </a:r>
            <a:endParaRPr sz="1600">
              <a:solidFill>
                <a:schemeClr val="lt1"/>
              </a:solidFill>
              <a:latin typeface="Helvetica Neue"/>
              <a:ea typeface="Helvetica Neue"/>
              <a:cs typeface="Helvetica Neue"/>
              <a:sym typeface="Helvetica Neue"/>
            </a:endParaRPr>
          </a:p>
        </p:txBody>
      </p:sp>
      <p:sp>
        <p:nvSpPr>
          <p:cNvPr id="172" name="Google Shape;172;p34"/>
          <p:cNvSpPr/>
          <p:nvPr/>
        </p:nvSpPr>
        <p:spPr>
          <a:xfrm>
            <a:off x="3121350" y="972700"/>
            <a:ext cx="2901300" cy="571500"/>
          </a:xfrm>
          <a:prstGeom prst="chevron">
            <a:avLst>
              <a:gd name="adj" fmla="val 50000"/>
            </a:avLst>
          </a:prstGeom>
          <a:solidFill>
            <a:srgbClr val="1C30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chemeClr val="lt1"/>
                </a:solidFill>
                <a:latin typeface="Helvetica Neue"/>
                <a:ea typeface="Helvetica Neue"/>
                <a:cs typeface="Helvetica Neue"/>
                <a:sym typeface="Helvetica Neue"/>
              </a:rPr>
              <a:t>President’s Speech </a:t>
            </a:r>
            <a:endParaRPr sz="1600" b="1">
              <a:solidFill>
                <a:schemeClr val="lt1"/>
              </a:solidFill>
              <a:latin typeface="Helvetica Neue"/>
              <a:ea typeface="Helvetica Neue"/>
              <a:cs typeface="Helvetica Neue"/>
              <a:sym typeface="Helvetica Neue"/>
            </a:endParaRPr>
          </a:p>
          <a:p>
            <a:pPr marL="0" lvl="0" indent="0" algn="ctr" rtl="0">
              <a:spcBef>
                <a:spcPts val="0"/>
              </a:spcBef>
              <a:spcAft>
                <a:spcPts val="0"/>
              </a:spcAft>
              <a:buNone/>
            </a:pPr>
            <a:r>
              <a:rPr lang="en" sz="1600">
                <a:solidFill>
                  <a:schemeClr val="lt1"/>
                </a:solidFill>
                <a:latin typeface="Helvetica Neue"/>
                <a:ea typeface="Helvetica Neue"/>
                <a:cs typeface="Helvetica Neue"/>
                <a:sym typeface="Helvetica Neue"/>
              </a:rPr>
              <a:t>June 2021</a:t>
            </a:r>
            <a:endParaRPr sz="1600">
              <a:solidFill>
                <a:schemeClr val="lt1"/>
              </a:solidFill>
              <a:latin typeface="Helvetica Neue"/>
              <a:ea typeface="Helvetica Neue"/>
              <a:cs typeface="Helvetica Neue"/>
              <a:sym typeface="Helvetica Neue"/>
            </a:endParaRPr>
          </a:p>
        </p:txBody>
      </p:sp>
      <p:sp>
        <p:nvSpPr>
          <p:cNvPr id="173" name="Google Shape;173;p34"/>
          <p:cNvSpPr/>
          <p:nvPr/>
        </p:nvSpPr>
        <p:spPr>
          <a:xfrm>
            <a:off x="5937975" y="972700"/>
            <a:ext cx="2901300" cy="571500"/>
          </a:xfrm>
          <a:prstGeom prst="chevron">
            <a:avLst>
              <a:gd name="adj" fmla="val 50000"/>
            </a:avLst>
          </a:prstGeom>
          <a:solidFill>
            <a:srgbClr val="1C30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chemeClr val="lt1"/>
                </a:solidFill>
                <a:latin typeface="Helvetica Neue"/>
                <a:ea typeface="Helvetica Neue"/>
                <a:cs typeface="Helvetica Neue"/>
                <a:sym typeface="Helvetica Neue"/>
              </a:rPr>
              <a:t>M-22-03</a:t>
            </a:r>
            <a:endParaRPr sz="1600" b="1">
              <a:solidFill>
                <a:schemeClr val="lt1"/>
              </a:solidFill>
              <a:latin typeface="Helvetica Neue"/>
              <a:ea typeface="Helvetica Neue"/>
              <a:cs typeface="Helvetica Neue"/>
              <a:sym typeface="Helvetica Neue"/>
            </a:endParaRPr>
          </a:p>
          <a:p>
            <a:pPr marL="0" lvl="0" indent="0" algn="ctr" rtl="0">
              <a:spcBef>
                <a:spcPts val="0"/>
              </a:spcBef>
              <a:spcAft>
                <a:spcPts val="0"/>
              </a:spcAft>
              <a:buNone/>
            </a:pPr>
            <a:r>
              <a:rPr lang="en" sz="1600">
                <a:solidFill>
                  <a:schemeClr val="lt1"/>
                </a:solidFill>
                <a:latin typeface="Helvetica Neue"/>
                <a:ea typeface="Helvetica Neue"/>
                <a:cs typeface="Helvetica Neue"/>
                <a:sym typeface="Helvetica Neue"/>
              </a:rPr>
              <a:t>December 2021</a:t>
            </a:r>
            <a:endParaRPr sz="1600">
              <a:solidFill>
                <a:schemeClr val="lt1"/>
              </a:solidFill>
              <a:latin typeface="Helvetica Neue"/>
              <a:ea typeface="Helvetica Neue"/>
              <a:cs typeface="Helvetica Neue"/>
              <a:sym typeface="Helvetica Neue"/>
            </a:endParaRPr>
          </a:p>
        </p:txBody>
      </p:sp>
      <p:sp>
        <p:nvSpPr>
          <p:cNvPr id="174" name="Google Shape;174;p34"/>
          <p:cNvSpPr txBox="1"/>
          <p:nvPr/>
        </p:nvSpPr>
        <p:spPr>
          <a:xfrm>
            <a:off x="321900" y="1560218"/>
            <a:ext cx="2657400" cy="2385900"/>
          </a:xfrm>
          <a:prstGeom prst="rect">
            <a:avLst/>
          </a:prstGeom>
          <a:noFill/>
          <a:ln>
            <a:noFill/>
          </a:ln>
        </p:spPr>
        <p:txBody>
          <a:bodyPr spcFirstLastPara="1" wrap="square" lIns="91425" tIns="91425" rIns="91425" bIns="91425" anchor="t" anchorCtr="0">
            <a:spAutoFit/>
          </a:bodyPr>
          <a:lstStyle/>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Advancing Racial Equity and Support for Underserved Communities through the Federal Government</a:t>
            </a:r>
            <a:endParaRPr sz="1300">
              <a:latin typeface="Helvetica Neue"/>
              <a:ea typeface="Helvetica Neue"/>
              <a:cs typeface="Helvetica Neue"/>
              <a:sym typeface="Helvetica Neue"/>
            </a:endParaRPr>
          </a:p>
          <a:p>
            <a:pPr marL="457200" lvl="0" indent="0" algn="l" rtl="0">
              <a:spcBef>
                <a:spcPts val="0"/>
              </a:spcBef>
              <a:spcAft>
                <a:spcPts val="0"/>
              </a:spcAft>
              <a:buNone/>
            </a:pPr>
            <a:endParaRPr sz="1300">
              <a:latin typeface="Helvetica Neue"/>
              <a:ea typeface="Helvetica Neue"/>
              <a:cs typeface="Helvetica Neue"/>
              <a:sym typeface="Helvetica Neue"/>
            </a:endParaRPr>
          </a:p>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Agencies were required to identify and address potential barriers to equal opportunities to underserved communities through government programs and policies</a:t>
            </a:r>
            <a:endParaRPr sz="1300">
              <a:latin typeface="Helvetica Neue"/>
              <a:ea typeface="Helvetica Neue"/>
              <a:cs typeface="Helvetica Neue"/>
              <a:sym typeface="Helvetica Neue"/>
            </a:endParaRPr>
          </a:p>
        </p:txBody>
      </p:sp>
      <p:sp>
        <p:nvSpPr>
          <p:cNvPr id="175" name="Google Shape;175;p34"/>
          <p:cNvSpPr txBox="1"/>
          <p:nvPr/>
        </p:nvSpPr>
        <p:spPr>
          <a:xfrm>
            <a:off x="3121350" y="1560218"/>
            <a:ext cx="2657400" cy="2185800"/>
          </a:xfrm>
          <a:prstGeom prst="rect">
            <a:avLst/>
          </a:prstGeom>
          <a:noFill/>
          <a:ln>
            <a:noFill/>
          </a:ln>
        </p:spPr>
        <p:txBody>
          <a:bodyPr spcFirstLastPara="1" wrap="square" lIns="91425" tIns="91425" rIns="91425" bIns="91425" anchor="t" anchorCtr="0">
            <a:spAutoFit/>
          </a:bodyPr>
          <a:lstStyle/>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Commemorating the 100 year Anniversary of the Tulsa Race Massacre</a:t>
            </a:r>
            <a:endParaRPr sz="1300">
              <a:latin typeface="Helvetica Neue"/>
              <a:ea typeface="Helvetica Neue"/>
              <a:cs typeface="Helvetica Neue"/>
              <a:sym typeface="Helvetica Neue"/>
            </a:endParaRPr>
          </a:p>
          <a:p>
            <a:pPr marL="457200" lvl="0" indent="0" algn="l" rtl="0">
              <a:spcBef>
                <a:spcPts val="0"/>
              </a:spcBef>
              <a:spcAft>
                <a:spcPts val="0"/>
              </a:spcAft>
              <a:buNone/>
            </a:pPr>
            <a:endParaRPr sz="1300">
              <a:latin typeface="Helvetica Neue"/>
              <a:ea typeface="Helvetica Neue"/>
              <a:cs typeface="Helvetica Neue"/>
              <a:sym typeface="Helvetica Neue"/>
            </a:endParaRPr>
          </a:p>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President Biden announced a goal to “Increase the share of contracts awarded to small disadvantaged businesses (SDBs) by 15% by 2025…about $100B</a:t>
            </a:r>
            <a:endParaRPr sz="1300">
              <a:latin typeface="Helvetica Neue"/>
              <a:ea typeface="Helvetica Neue"/>
              <a:cs typeface="Helvetica Neue"/>
              <a:sym typeface="Helvetica Neue"/>
            </a:endParaRPr>
          </a:p>
        </p:txBody>
      </p:sp>
      <p:sp>
        <p:nvSpPr>
          <p:cNvPr id="176" name="Google Shape;176;p34"/>
          <p:cNvSpPr txBox="1"/>
          <p:nvPr/>
        </p:nvSpPr>
        <p:spPr>
          <a:xfrm>
            <a:off x="5937975" y="1560218"/>
            <a:ext cx="2657400" cy="2586000"/>
          </a:xfrm>
          <a:prstGeom prst="rect">
            <a:avLst/>
          </a:prstGeom>
          <a:noFill/>
          <a:ln>
            <a:noFill/>
          </a:ln>
        </p:spPr>
        <p:txBody>
          <a:bodyPr spcFirstLastPara="1" wrap="square" lIns="91425" tIns="91425" rIns="91425" bIns="91425" anchor="t" anchorCtr="0">
            <a:spAutoFit/>
          </a:bodyPr>
          <a:lstStyle/>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Advancing Equity in Federal Procurement; agencies were reminded of increased SDB goals</a:t>
            </a:r>
            <a:endParaRPr sz="1300">
              <a:latin typeface="Helvetica Neue"/>
              <a:ea typeface="Helvetica Neue"/>
              <a:cs typeface="Helvetica Neue"/>
              <a:sym typeface="Helvetica Neue"/>
            </a:endParaRPr>
          </a:p>
          <a:p>
            <a:pPr marL="457200" lvl="0" indent="0" algn="l" rtl="0">
              <a:spcBef>
                <a:spcPts val="0"/>
              </a:spcBef>
              <a:spcAft>
                <a:spcPts val="0"/>
              </a:spcAft>
              <a:buNone/>
            </a:pPr>
            <a:endParaRPr sz="1300">
              <a:latin typeface="Helvetica Neue"/>
              <a:ea typeface="Helvetica Neue"/>
              <a:cs typeface="Helvetica Neue"/>
              <a:sym typeface="Helvetica Neue"/>
            </a:endParaRPr>
          </a:p>
          <a:p>
            <a:pPr marL="114300" lvl="0"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Other SBs were added to the original SDB goal: WOSB, SDVOSB, &amp; HUBZone</a:t>
            </a:r>
            <a:endParaRPr sz="1300">
              <a:latin typeface="Helvetica Neue"/>
              <a:ea typeface="Helvetica Neue"/>
              <a:cs typeface="Helvetica Neue"/>
              <a:sym typeface="Helvetica Neue"/>
            </a:endParaRPr>
          </a:p>
          <a:p>
            <a:pPr marL="400050" lvl="1" indent="-139700" algn="l" rtl="0">
              <a:spcBef>
                <a:spcPts val="0"/>
              </a:spcBef>
              <a:spcAft>
                <a:spcPts val="0"/>
              </a:spcAft>
              <a:buSzPts val="1300"/>
              <a:buFont typeface="Helvetica Neue"/>
              <a:buChar char="○"/>
            </a:pPr>
            <a:r>
              <a:rPr lang="en" sz="1300">
                <a:latin typeface="Helvetica Neue"/>
                <a:ea typeface="Helvetica Neue"/>
                <a:cs typeface="Helvetica Neue"/>
                <a:sym typeface="Helvetica Neue"/>
              </a:rPr>
              <a:t>All are now collectively referred to as Socio-Economic Small Businesses (SESBs)</a:t>
            </a:r>
            <a:endParaRPr sz="1300">
              <a:latin typeface="Helvetica Neue"/>
              <a:ea typeface="Helvetica Neue"/>
              <a:cs typeface="Helvetica Neue"/>
              <a:sym typeface="Helvetica Neue"/>
            </a:endParaRPr>
          </a:p>
        </p:txBody>
      </p:sp>
      <p:sp>
        <p:nvSpPr>
          <p:cNvPr id="177" name="Google Shape;177;p34"/>
          <p:cNvSpPr txBox="1"/>
          <p:nvPr/>
        </p:nvSpPr>
        <p:spPr>
          <a:xfrm>
            <a:off x="388550" y="4225498"/>
            <a:ext cx="8066700" cy="431100"/>
          </a:xfrm>
          <a:prstGeom prst="rect">
            <a:avLst/>
          </a:prstGeom>
          <a:solidFill>
            <a:srgbClr val="1C304A"/>
          </a:solid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None/>
            </a:pPr>
            <a:r>
              <a:rPr lang="en" sz="1600" b="1">
                <a:solidFill>
                  <a:schemeClr val="lt1"/>
                </a:solidFill>
                <a:latin typeface="Helvetica Neue"/>
                <a:ea typeface="Helvetica Neue"/>
                <a:cs typeface="Helvetica Neue"/>
                <a:sym typeface="Helvetica Neue"/>
              </a:rPr>
              <a:t>It’s an Administration priority!</a:t>
            </a:r>
            <a:endParaRPr sz="1600" b="1">
              <a:solidFill>
                <a:schemeClr val="lt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4" name="Google Shape;184;p35"/>
          <p:cNvSpPr txBox="1">
            <a:spLocks noGrp="1"/>
          </p:cNvSpPr>
          <p:nvPr>
            <p:ph type="title"/>
          </p:nvPr>
        </p:nvSpPr>
        <p:spPr>
          <a:xfrm>
            <a:off x="263400" y="171450"/>
            <a:ext cx="8617200" cy="5715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sz="3100" b="1" dirty="0">
                <a:solidFill>
                  <a:srgbClr val="1C304A"/>
                </a:solidFill>
              </a:rPr>
              <a:t>M-23-11: February 2023</a:t>
            </a:r>
            <a:endParaRPr sz="2700" b="1" dirty="0">
              <a:solidFill>
                <a:srgbClr val="1C304A"/>
              </a:solidFill>
            </a:endParaRPr>
          </a:p>
        </p:txBody>
      </p:sp>
      <p:sp>
        <p:nvSpPr>
          <p:cNvPr id="183" name="Google Shape;183;p35"/>
          <p:cNvSpPr txBox="1"/>
          <p:nvPr/>
        </p:nvSpPr>
        <p:spPr>
          <a:xfrm>
            <a:off x="321900" y="896275"/>
            <a:ext cx="8517300" cy="677100"/>
          </a:xfrm>
          <a:prstGeom prst="rect">
            <a:avLst/>
          </a:prstGeom>
          <a:solidFill>
            <a:srgbClr val="1C304A"/>
          </a:solid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None/>
            </a:pPr>
            <a:r>
              <a:rPr lang="en" sz="1600" b="1">
                <a:solidFill>
                  <a:schemeClr val="lt1"/>
                </a:solidFill>
                <a:latin typeface="Helvetica Neue"/>
                <a:ea typeface="Helvetica Neue"/>
                <a:cs typeface="Helvetica Neue"/>
                <a:sym typeface="Helvetica Neue"/>
              </a:rPr>
              <a:t>Creating a More Diverse and Resilient Federal Marketplace through Increased Participation of New and Recent Entrants</a:t>
            </a:r>
            <a:endParaRPr sz="1600" b="1">
              <a:solidFill>
                <a:schemeClr val="lt1"/>
              </a:solidFill>
              <a:latin typeface="Helvetica Neue"/>
              <a:ea typeface="Helvetica Neue"/>
              <a:cs typeface="Helvetica Neue"/>
              <a:sym typeface="Helvetica Neue"/>
            </a:endParaRPr>
          </a:p>
        </p:txBody>
      </p:sp>
      <p:sp>
        <p:nvSpPr>
          <p:cNvPr id="182" name="Google Shape;182;p35"/>
          <p:cNvSpPr txBox="1"/>
          <p:nvPr/>
        </p:nvSpPr>
        <p:spPr>
          <a:xfrm>
            <a:off x="321900" y="1639725"/>
            <a:ext cx="8617200" cy="35247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sz="1800">
                <a:solidFill>
                  <a:schemeClr val="dk1"/>
                </a:solidFill>
                <a:latin typeface="Helvetica Neue"/>
                <a:ea typeface="Helvetica Neue"/>
                <a:cs typeface="Helvetica Neue"/>
                <a:sym typeface="Helvetica Neue"/>
              </a:rPr>
              <a:t>Building on M-22-03- establishes common definitions of “New” and “Recent” entrants so that Agencies can baseline, track and benchmark their progress in bringing new entrants into the Federal marketplace, and how well they retain these entrants.</a:t>
            </a:r>
            <a:endParaRPr sz="1800">
              <a:solidFill>
                <a:schemeClr val="dk1"/>
              </a:solidFill>
              <a:latin typeface="Helvetica Neue"/>
              <a:ea typeface="Helvetica Neue"/>
              <a:cs typeface="Helvetica Neue"/>
              <a:sym typeface="Helvetica Neue"/>
            </a:endParaRPr>
          </a:p>
          <a:p>
            <a:pPr marL="457200" lvl="0" indent="-342900" algn="l" rtl="0">
              <a:spcBef>
                <a:spcPts val="1000"/>
              </a:spcBef>
              <a:spcAft>
                <a:spcPts val="0"/>
              </a:spcAft>
              <a:buClr>
                <a:schemeClr val="dk1"/>
              </a:buClr>
              <a:buSzPts val="1800"/>
              <a:buFont typeface="Helvetica Neue"/>
              <a:buChar char="•"/>
            </a:pPr>
            <a:r>
              <a:rPr lang="en" sz="1800">
                <a:solidFill>
                  <a:srgbClr val="0000FF"/>
                </a:solidFill>
                <a:latin typeface="Helvetica Neue"/>
                <a:ea typeface="Helvetica Neue"/>
                <a:cs typeface="Helvetica Neue"/>
                <a:sym typeface="Helvetica Neue"/>
              </a:rPr>
              <a:t>New Entrant</a:t>
            </a:r>
            <a:r>
              <a:rPr lang="en" sz="1800">
                <a:solidFill>
                  <a:schemeClr val="dk1"/>
                </a:solidFill>
                <a:latin typeface="Helvetica Neue"/>
                <a:ea typeface="Helvetica Neue"/>
                <a:cs typeface="Helvetica Neue"/>
                <a:sym typeface="Helvetica Neue"/>
              </a:rPr>
              <a:t>: an entity of any size that has received a prime federal award above the MPT* for the first time, or after having not received an award in the previous 5 fiscal years.</a:t>
            </a:r>
            <a:endParaRPr sz="1800">
              <a:solidFill>
                <a:schemeClr val="dk1"/>
              </a:solidFill>
              <a:latin typeface="Helvetica Neue"/>
              <a:ea typeface="Helvetica Neue"/>
              <a:cs typeface="Helvetica Neue"/>
              <a:sym typeface="Helvetica Neue"/>
            </a:endParaRPr>
          </a:p>
          <a:p>
            <a:pPr marL="457200" lvl="0" indent="-342900" algn="l" rtl="0">
              <a:spcBef>
                <a:spcPts val="1000"/>
              </a:spcBef>
              <a:spcAft>
                <a:spcPts val="0"/>
              </a:spcAft>
              <a:buClr>
                <a:schemeClr val="dk1"/>
              </a:buClr>
              <a:buSzPts val="1800"/>
              <a:buFont typeface="Helvetica Neue"/>
              <a:buChar char="•"/>
            </a:pPr>
            <a:r>
              <a:rPr lang="en" sz="1800">
                <a:solidFill>
                  <a:srgbClr val="0000FF"/>
                </a:solidFill>
                <a:latin typeface="Helvetica Neue"/>
                <a:ea typeface="Helvetica Neue"/>
                <a:cs typeface="Helvetica Neue"/>
                <a:sym typeface="Helvetica Neue"/>
              </a:rPr>
              <a:t>Recent Entrant</a:t>
            </a:r>
            <a:r>
              <a:rPr lang="en" sz="1800">
                <a:solidFill>
                  <a:schemeClr val="dk1"/>
                </a:solidFill>
                <a:latin typeface="Helvetica Neue"/>
                <a:ea typeface="Helvetica Neue"/>
                <a:cs typeface="Helvetica Neue"/>
                <a:sym typeface="Helvetica Neue"/>
              </a:rPr>
              <a:t>: an entity of any size that has received a prime federal award above the MPT during the 3 yr period following the fiscal year in which it was a first-time entrant.</a:t>
            </a:r>
            <a:endParaRPr sz="1800">
              <a:solidFill>
                <a:schemeClr val="dk1"/>
              </a:solidFill>
              <a:latin typeface="Helvetica Neue"/>
              <a:ea typeface="Helvetica Neue"/>
              <a:cs typeface="Helvetica Neue"/>
              <a:sym typeface="Helvetica Neue"/>
            </a:endParaRPr>
          </a:p>
          <a:p>
            <a:pPr marL="5486400" lvl="0" indent="0" algn="l" rtl="0">
              <a:spcBef>
                <a:spcPts val="1000"/>
              </a:spcBef>
              <a:spcAft>
                <a:spcPts val="0"/>
              </a:spcAft>
              <a:buNone/>
            </a:pPr>
            <a:r>
              <a:rPr lang="en" sz="1200">
                <a:solidFill>
                  <a:srgbClr val="1B1B1B"/>
                </a:solidFill>
                <a:highlight>
                  <a:srgbClr val="FFFFFF"/>
                </a:highlight>
                <a:latin typeface="Helvetica Neue"/>
                <a:ea typeface="Helvetica Neue"/>
                <a:cs typeface="Helvetica Neue"/>
                <a:sym typeface="Helvetica Neue"/>
              </a:rPr>
              <a:t>*MPT = Micro-Purchase Threshold ($10k)</a:t>
            </a:r>
            <a:endParaRPr>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88"/>
        <p:cNvGrpSpPr/>
        <p:nvPr/>
      </p:nvGrpSpPr>
      <p:grpSpPr>
        <a:xfrm>
          <a:off x="0" y="0"/>
          <a:ext cx="0" cy="0"/>
          <a:chOff x="0" y="0"/>
          <a:chExt cx="0" cy="0"/>
        </a:xfrm>
      </p:grpSpPr>
      <p:sp>
        <p:nvSpPr>
          <p:cNvPr id="189" name="Google Shape;189;p36">
            <a:extLst>
              <a:ext uri="{C183D7F6-B498-43B3-948B-1728B52AA6E4}">
                <adec:decorative xmlns:adec="http://schemas.microsoft.com/office/drawing/2017/decorative" val="1"/>
              </a:ext>
            </a:extLst>
          </p:cNvPr>
          <p:cNvSpPr txBox="1"/>
          <p:nvPr/>
        </p:nvSpPr>
        <p:spPr>
          <a:xfrm>
            <a:off x="4251750" y="612400"/>
            <a:ext cx="4337100" cy="1251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rgbClr val="F46524"/>
              </a:buClr>
              <a:buFont typeface="Arial"/>
              <a:buNone/>
            </a:pPr>
            <a:endParaRPr sz="2100">
              <a:solidFill>
                <a:schemeClr val="lt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rgbClr val="F46524"/>
              </a:buClr>
              <a:buFont typeface="Arial"/>
              <a:buNone/>
            </a:pPr>
            <a:endParaRPr sz="2100">
              <a:solidFill>
                <a:schemeClr val="lt1"/>
              </a:solidFill>
              <a:highlight>
                <a:srgbClr val="1C304A"/>
              </a:highlight>
              <a:latin typeface="Helvetica Neue"/>
              <a:ea typeface="Helvetica Neue"/>
              <a:cs typeface="Helvetica Neue"/>
              <a:sym typeface="Helvetica Neue"/>
            </a:endParaRPr>
          </a:p>
          <a:p>
            <a:pPr marL="0" lvl="0" indent="0" algn="l" rtl="0">
              <a:lnSpc>
                <a:spcPct val="115000"/>
              </a:lnSpc>
              <a:spcBef>
                <a:spcPts val="0"/>
              </a:spcBef>
              <a:spcAft>
                <a:spcPts val="0"/>
              </a:spcAft>
              <a:buClr>
                <a:srgbClr val="F46524"/>
              </a:buClr>
              <a:buFont typeface="Arial"/>
              <a:buNone/>
            </a:pPr>
            <a:r>
              <a:rPr lang="en" sz="2100">
                <a:solidFill>
                  <a:schemeClr val="lt1"/>
                </a:solidFill>
                <a:highlight>
                  <a:srgbClr val="1C304A"/>
                </a:highlight>
                <a:latin typeface="Helvetica Neue"/>
                <a:ea typeface="Helvetica Neue"/>
                <a:cs typeface="Helvetica Neue"/>
                <a:sym typeface="Helvetica Neue"/>
              </a:rPr>
              <a:t> </a:t>
            </a:r>
            <a:endParaRPr sz="1500" b="1" i="1">
              <a:solidFill>
                <a:srgbClr val="FBFAF8"/>
              </a:solidFill>
              <a:latin typeface="Helvetica Neue"/>
              <a:ea typeface="Helvetica Neue"/>
              <a:cs typeface="Helvetica Neue"/>
              <a:sym typeface="Helvetica Neue"/>
            </a:endParaRPr>
          </a:p>
        </p:txBody>
      </p:sp>
      <p:sp>
        <p:nvSpPr>
          <p:cNvPr id="190" name="Google Shape;190;p36"/>
          <p:cNvSpPr txBox="1">
            <a:spLocks noGrp="1"/>
          </p:cNvSpPr>
          <p:nvPr>
            <p:ph type="title" idx="4294967295"/>
          </p:nvPr>
        </p:nvSpPr>
        <p:spPr>
          <a:xfrm>
            <a:off x="328200" y="207525"/>
            <a:ext cx="7689900" cy="47952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200" b="1"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6000" b="0" i="0" u="none" strike="noStrike" kern="0" cap="none" spc="0" normalizeH="0" baseline="0" noProof="0" dirty="0">
                <a:ln>
                  <a:noFill/>
                </a:ln>
                <a:solidFill>
                  <a:schemeClr val="lt1"/>
                </a:solidFill>
                <a:effectLst/>
                <a:uLnTx/>
                <a:uFillTx/>
                <a:latin typeface="Arial"/>
                <a:ea typeface="Arial"/>
                <a:cs typeface="Arial"/>
                <a:sym typeface="Arial"/>
              </a:rPr>
              <a:t>Poll Question #2</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What data would you consider analyzing when developing strategies to increase equity in procurement?</a:t>
            </a:r>
          </a:p>
          <a:p>
            <a:pPr marL="457200" marR="0" lvl="0" indent="-368300" algn="l" defTabSz="914400" rtl="0" eaLnBrk="1" fontAlgn="auto" latinLnBrk="0" hangingPunct="1">
              <a:lnSpc>
                <a:spcPct val="115000"/>
              </a:lnSpc>
              <a:spcBef>
                <a:spcPts val="100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Registration Data from SAM.gov</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Obligation data from FPDS</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Internal Agency Award Data</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Geographical Data</a:t>
            </a:r>
          </a:p>
          <a:p>
            <a:pPr marL="457200" marR="0" lvl="0" indent="-368300" algn="l" defTabSz="914400" rtl="0" eaLnBrk="1" fontAlgn="auto" latinLnBrk="0" hangingPunct="1">
              <a:lnSpc>
                <a:spcPct val="115000"/>
              </a:lnSpc>
              <a:spcBef>
                <a:spcPts val="0"/>
              </a:spcBef>
              <a:spcAft>
                <a:spcPts val="0"/>
              </a:spcAft>
              <a:buClr>
                <a:schemeClr val="lt1"/>
              </a:buClr>
              <a:buSzPts val="2200"/>
              <a:buFont typeface="Arial"/>
              <a:buAutoNum type="arabicPeriod"/>
              <a:tabLst/>
              <a:defRPr/>
            </a:pPr>
            <a:r>
              <a:rPr kumimoji="0" lang="en-US" sz="2200" b="0" i="0" u="none" strike="noStrike" kern="0" cap="none" spc="0" normalizeH="0" baseline="0" noProof="0" dirty="0">
                <a:ln>
                  <a:noFill/>
                </a:ln>
                <a:solidFill>
                  <a:schemeClr val="lt1"/>
                </a:solidFill>
                <a:effectLst/>
                <a:uLnTx/>
                <a:uFillTx/>
                <a:latin typeface="Arial"/>
                <a:ea typeface="Arial"/>
                <a:cs typeface="Arial"/>
                <a:sym typeface="Arial"/>
              </a:rPr>
              <a:t>None of the Above</a:t>
            </a:r>
            <a:endParaRPr kumimoji="0" lang="en-US" sz="2600" b="0" i="0" u="none" strike="noStrike" kern="0" cap="none" spc="0" normalizeH="0" baseline="0" noProof="0" dirty="0">
              <a:ln>
                <a:noFill/>
              </a:ln>
              <a:solidFill>
                <a:schemeClr val="lt1"/>
              </a:solidFill>
              <a:effectLst/>
              <a:uLnTx/>
              <a:uFillTx/>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204" name="Google Shape;204;p37"/>
          <p:cNvSpPr txBox="1">
            <a:spLocks noGrp="1"/>
          </p:cNvSpPr>
          <p:nvPr>
            <p:ph type="title"/>
          </p:nvPr>
        </p:nvSpPr>
        <p:spPr>
          <a:xfrm>
            <a:off x="263400" y="171450"/>
            <a:ext cx="8617200" cy="5715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sz="2700" b="1" dirty="0">
                <a:solidFill>
                  <a:srgbClr val="1C304A"/>
                </a:solidFill>
              </a:rPr>
              <a:t>What Data Could be Considered?</a:t>
            </a:r>
            <a:endParaRPr sz="2700" b="1" dirty="0">
              <a:solidFill>
                <a:srgbClr val="1C304A"/>
              </a:solidFill>
            </a:endParaRPr>
          </a:p>
        </p:txBody>
      </p:sp>
      <p:sp>
        <p:nvSpPr>
          <p:cNvPr id="196" name="Google Shape;196;p37"/>
          <p:cNvSpPr txBox="1"/>
          <p:nvPr/>
        </p:nvSpPr>
        <p:spPr>
          <a:xfrm>
            <a:off x="321900" y="896275"/>
            <a:ext cx="8517300" cy="554100"/>
          </a:xfrm>
          <a:prstGeom prst="rect">
            <a:avLst/>
          </a:prstGeom>
          <a:solidFill>
            <a:srgbClr val="1C304A"/>
          </a:solid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None/>
            </a:pPr>
            <a:r>
              <a:rPr lang="en" sz="2400" b="1">
                <a:solidFill>
                  <a:schemeClr val="lt1"/>
                </a:solidFill>
                <a:latin typeface="Helvetica Neue"/>
                <a:ea typeface="Helvetica Neue"/>
                <a:cs typeface="Helvetica Neue"/>
                <a:sym typeface="Helvetica Neue"/>
              </a:rPr>
              <a:t>Factoring in Equity and Diversity, PLUS New Entrants</a:t>
            </a:r>
            <a:endParaRPr sz="2400" b="1">
              <a:solidFill>
                <a:schemeClr val="lt1"/>
              </a:solidFill>
              <a:latin typeface="Helvetica Neue"/>
              <a:ea typeface="Helvetica Neue"/>
              <a:cs typeface="Helvetica Neue"/>
              <a:sym typeface="Helvetica Neue"/>
            </a:endParaRPr>
          </a:p>
        </p:txBody>
      </p:sp>
      <p:pic>
        <p:nvPicPr>
          <p:cNvPr id="197" name="Google Shape;197;p37" descr="Check mark for listing purposes"/>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513050" y="1768695"/>
            <a:ext cx="772950" cy="571499"/>
          </a:xfrm>
          <a:prstGeom prst="rect">
            <a:avLst/>
          </a:prstGeom>
          <a:noFill/>
          <a:ln>
            <a:noFill/>
          </a:ln>
        </p:spPr>
      </p:pic>
      <p:sp>
        <p:nvSpPr>
          <p:cNvPr id="195" name="Google Shape;195;p37"/>
          <p:cNvSpPr txBox="1"/>
          <p:nvPr/>
        </p:nvSpPr>
        <p:spPr>
          <a:xfrm>
            <a:off x="1623575" y="1537675"/>
            <a:ext cx="7395900" cy="1359600"/>
          </a:xfrm>
          <a:prstGeom prst="rect">
            <a:avLst/>
          </a:prstGeom>
          <a:noFill/>
          <a:ln>
            <a:noFill/>
          </a:ln>
        </p:spPr>
        <p:txBody>
          <a:bodyPr spcFirstLastPara="1" wrap="square" lIns="91425" tIns="91425" rIns="91425" bIns="91425" anchor="t" anchorCtr="0">
            <a:spAutoFit/>
          </a:bodyPr>
          <a:lstStyle/>
          <a:p>
            <a:pPr marL="0" lvl="0" indent="0" algn="l" rtl="0">
              <a:spcBef>
                <a:spcPts val="1000"/>
              </a:spcBef>
              <a:spcAft>
                <a:spcPts val="0"/>
              </a:spcAft>
              <a:buNone/>
            </a:pPr>
            <a:r>
              <a:rPr lang="en" sz="1800" b="1">
                <a:solidFill>
                  <a:schemeClr val="dk1"/>
                </a:solidFill>
              </a:rPr>
              <a:t>Registration Data- </a:t>
            </a:r>
            <a:r>
              <a:rPr lang="en" sz="1800">
                <a:solidFill>
                  <a:schemeClr val="dk1"/>
                </a:solidFill>
              </a:rPr>
              <a:t>of all types of small businesses that are registered to do business with the Federal Government, and their associated NAICS and PSCs, plus active/inactive status on SAM.gov</a:t>
            </a:r>
            <a:endParaRPr sz="1800">
              <a:solidFill>
                <a:schemeClr val="dk1"/>
              </a:solidFill>
            </a:endParaRPr>
          </a:p>
          <a:p>
            <a:pPr marL="0" lvl="0" indent="0" algn="l" rtl="0">
              <a:spcBef>
                <a:spcPts val="1000"/>
              </a:spcBef>
              <a:spcAft>
                <a:spcPts val="0"/>
              </a:spcAft>
              <a:buNone/>
            </a:pPr>
            <a:endParaRPr>
              <a:latin typeface="Helvetica Neue"/>
              <a:ea typeface="Helvetica Neue"/>
              <a:cs typeface="Helvetica Neue"/>
              <a:sym typeface="Helvetica Neue"/>
            </a:endParaRPr>
          </a:p>
        </p:txBody>
      </p:sp>
      <p:pic>
        <p:nvPicPr>
          <p:cNvPr id="198" name="Google Shape;198;p37" descr="Check mark for listing purposes"/>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513050" y="2806137"/>
            <a:ext cx="772950" cy="524450"/>
          </a:xfrm>
          <a:prstGeom prst="rect">
            <a:avLst/>
          </a:prstGeom>
          <a:noFill/>
          <a:ln>
            <a:noFill/>
          </a:ln>
        </p:spPr>
      </p:pic>
      <p:sp>
        <p:nvSpPr>
          <p:cNvPr id="200" name="Google Shape;200;p37"/>
          <p:cNvSpPr txBox="1"/>
          <p:nvPr/>
        </p:nvSpPr>
        <p:spPr>
          <a:xfrm>
            <a:off x="1623575" y="2652325"/>
            <a:ext cx="7215600" cy="72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Trend Data- </a:t>
            </a:r>
            <a:r>
              <a:rPr lang="en" sz="1800"/>
              <a:t> Small business utilization (SBU) over the years plus comparison of awards to other than small businesses (OSBs) </a:t>
            </a:r>
            <a:endParaRPr sz="1800"/>
          </a:p>
        </p:txBody>
      </p:sp>
      <p:pic>
        <p:nvPicPr>
          <p:cNvPr id="199" name="Google Shape;199;p37" descr="Check mark for listing purposes"/>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513038" y="3497429"/>
            <a:ext cx="850625" cy="554100"/>
          </a:xfrm>
          <a:prstGeom prst="rect">
            <a:avLst/>
          </a:prstGeom>
          <a:noFill/>
          <a:ln>
            <a:noFill/>
          </a:ln>
        </p:spPr>
      </p:pic>
      <p:sp>
        <p:nvSpPr>
          <p:cNvPr id="201" name="Google Shape;201;p37"/>
          <p:cNvSpPr txBox="1"/>
          <p:nvPr/>
        </p:nvSpPr>
        <p:spPr>
          <a:xfrm>
            <a:off x="1663650" y="3375625"/>
            <a:ext cx="6833700" cy="72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Quantitative Data-</a:t>
            </a:r>
            <a:r>
              <a:rPr lang="en" sz="1800"/>
              <a:t> Contract volume per vendor, average award size, number of vendors awarded per NAICS/PSC </a:t>
            </a:r>
            <a:endParaRPr sz="1800"/>
          </a:p>
        </p:txBody>
      </p:sp>
      <p:pic>
        <p:nvPicPr>
          <p:cNvPr id="203" name="Google Shape;203;p37" descr="check mark for listing purposes"/>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513038" y="4288296"/>
            <a:ext cx="850625" cy="554100"/>
          </a:xfrm>
          <a:prstGeom prst="rect">
            <a:avLst/>
          </a:prstGeom>
          <a:noFill/>
          <a:ln>
            <a:noFill/>
          </a:ln>
        </p:spPr>
      </p:pic>
      <p:sp>
        <p:nvSpPr>
          <p:cNvPr id="202" name="Google Shape;202;p37"/>
          <p:cNvSpPr txBox="1"/>
          <p:nvPr/>
        </p:nvSpPr>
        <p:spPr>
          <a:xfrm>
            <a:off x="1663650" y="4153500"/>
            <a:ext cx="7111200" cy="91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chemeClr val="dk1"/>
                </a:solidFill>
              </a:rPr>
              <a:t>Geographical Data-</a:t>
            </a:r>
            <a:r>
              <a:rPr lang="en" sz="1800">
                <a:solidFill>
                  <a:schemeClr val="dk1"/>
                </a:solidFill>
              </a:rPr>
              <a:t> proximity of small vendor base to specific projects, vendor concentration/limitations in certain areas</a:t>
            </a:r>
            <a:endParaRPr sz="1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1" name="Google Shape;211;p38"/>
          <p:cNvSpPr txBox="1">
            <a:spLocks noGrp="1"/>
          </p:cNvSpPr>
          <p:nvPr>
            <p:ph type="title"/>
          </p:nvPr>
        </p:nvSpPr>
        <p:spPr>
          <a:xfrm>
            <a:off x="263400" y="171450"/>
            <a:ext cx="8617200" cy="5715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sz="3100" b="1" dirty="0">
                <a:solidFill>
                  <a:srgbClr val="1C304A"/>
                </a:solidFill>
              </a:rPr>
              <a:t>How can you use the data?</a:t>
            </a:r>
            <a:endParaRPr sz="2700" b="1" dirty="0">
              <a:solidFill>
                <a:srgbClr val="1C304A"/>
              </a:solidFill>
            </a:endParaRPr>
          </a:p>
        </p:txBody>
      </p:sp>
      <p:sp>
        <p:nvSpPr>
          <p:cNvPr id="209" name="Google Shape;209;p38"/>
          <p:cNvSpPr txBox="1"/>
          <p:nvPr/>
        </p:nvSpPr>
        <p:spPr>
          <a:xfrm>
            <a:off x="315450" y="896275"/>
            <a:ext cx="8513100" cy="800400"/>
          </a:xfrm>
          <a:prstGeom prst="rect">
            <a:avLst/>
          </a:prstGeom>
          <a:solidFill>
            <a:srgbClr val="1C304A"/>
          </a:solid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None/>
            </a:pPr>
            <a:r>
              <a:rPr lang="en" sz="2000">
                <a:solidFill>
                  <a:schemeClr val="lt1"/>
                </a:solidFill>
                <a:latin typeface="Helvetica Neue"/>
                <a:ea typeface="Helvetica Neue"/>
                <a:cs typeface="Helvetica Neue"/>
                <a:sym typeface="Helvetica Neue"/>
              </a:rPr>
              <a:t>Equity~allocates resources &amp; opportunities</a:t>
            </a:r>
            <a:r>
              <a:rPr lang="en" sz="2000" b="1">
                <a:solidFill>
                  <a:schemeClr val="lt1"/>
                </a:solidFill>
                <a:latin typeface="Helvetica Neue"/>
                <a:ea typeface="Helvetica Neue"/>
                <a:cs typeface="Helvetica Neue"/>
                <a:sym typeface="Helvetica Neue"/>
              </a:rPr>
              <a:t> </a:t>
            </a:r>
            <a:r>
              <a:rPr lang="en" sz="2000">
                <a:solidFill>
                  <a:schemeClr val="lt1"/>
                </a:solidFill>
                <a:latin typeface="Helvetica Neue"/>
                <a:ea typeface="Helvetica Neue"/>
                <a:cs typeface="Helvetica Neue"/>
                <a:sym typeface="Helvetica Neue"/>
              </a:rPr>
              <a:t>so that everyone has what they need to succeed (“level the playing field”)</a:t>
            </a:r>
            <a:endParaRPr sz="2000">
              <a:solidFill>
                <a:schemeClr val="lt1"/>
              </a:solidFill>
              <a:latin typeface="Helvetica Neue"/>
              <a:ea typeface="Helvetica Neue"/>
              <a:cs typeface="Helvetica Neue"/>
              <a:sym typeface="Helvetica Neue"/>
            </a:endParaRPr>
          </a:p>
        </p:txBody>
      </p:sp>
      <p:graphicFrame>
        <p:nvGraphicFramePr>
          <p:cNvPr id="210" name="Google Shape;210;p38"/>
          <p:cNvGraphicFramePr/>
          <p:nvPr>
            <p:extLst>
              <p:ext uri="{D42A27DB-BD31-4B8C-83A1-F6EECF244321}">
                <p14:modId xmlns:p14="http://schemas.microsoft.com/office/powerpoint/2010/main" val="3363651646"/>
              </p:ext>
            </p:extLst>
          </p:nvPr>
        </p:nvGraphicFramePr>
        <p:xfrm>
          <a:off x="637200" y="1850000"/>
          <a:ext cx="7869600" cy="3081790"/>
        </p:xfrm>
        <a:graphic>
          <a:graphicData uri="http://schemas.openxmlformats.org/drawingml/2006/table">
            <a:tbl>
              <a:tblPr firstRow="1">
                <a:noFill/>
                <a:tableStyleId>{C9045424-107B-452F-BEEB-82287DC870F4}</a:tableStyleId>
              </a:tblPr>
              <a:tblGrid>
                <a:gridCol w="1805675">
                  <a:extLst>
                    <a:ext uri="{9D8B030D-6E8A-4147-A177-3AD203B41FA5}">
                      <a16:colId xmlns:a16="http://schemas.microsoft.com/office/drawing/2014/main" val="20000"/>
                    </a:ext>
                  </a:extLst>
                </a:gridCol>
                <a:gridCol w="60639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solidFill>
                            <a:schemeClr val="lt1"/>
                          </a:solidFill>
                        </a:rPr>
                        <a:t>Type of Data </a:t>
                      </a:r>
                      <a:endParaRPr b="1">
                        <a:solidFill>
                          <a:schemeClr val="lt1"/>
                        </a:solidFill>
                      </a:endParaRPr>
                    </a:p>
                  </a:txBody>
                  <a:tcPr marL="91425" marR="91425" marT="91425" marB="91425">
                    <a:lnL w="19050" cap="flat" cmpd="sng">
                      <a:solidFill>
                        <a:schemeClr val="dk1"/>
                      </a:solidFill>
                      <a:prstDash val="solid"/>
                      <a:round/>
                      <a:headEnd type="none" w="sm" len="sm"/>
                      <a:tailEnd type="none" w="sm" len="sm"/>
                    </a:lnL>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04E87"/>
                    </a:solidFill>
                  </a:tcPr>
                </a:tc>
                <a:tc>
                  <a:txBody>
                    <a:bodyPr/>
                    <a:lstStyle/>
                    <a:p>
                      <a:pPr marL="0" lvl="0" indent="0" algn="l" rtl="0">
                        <a:spcBef>
                          <a:spcPts val="0"/>
                        </a:spcBef>
                        <a:spcAft>
                          <a:spcPts val="0"/>
                        </a:spcAft>
                        <a:buNone/>
                      </a:pPr>
                      <a:r>
                        <a:rPr lang="en" b="1">
                          <a:solidFill>
                            <a:schemeClr val="lt1"/>
                          </a:solidFill>
                        </a:rPr>
                        <a:t>Potential Actions</a:t>
                      </a:r>
                      <a:endParaRPr b="1">
                        <a:solidFill>
                          <a:schemeClr val="lt1"/>
                        </a:solidFill>
                      </a:endParaRPr>
                    </a:p>
                  </a:txBody>
                  <a:tcPr marL="91425" marR="91425" marT="91425" marB="91425">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04E87"/>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Registration</a:t>
                      </a:r>
                      <a:endParaRPr b="1"/>
                    </a:p>
                  </a:txBody>
                  <a:tcPr marL="91425" marR="91425" marT="91425" marB="91425" anchor="ctr">
                    <a:lnL w="19050" cap="flat" cmpd="sng">
                      <a:solidFill>
                        <a:schemeClr val="dk1"/>
                      </a:solidFill>
                      <a:prstDash val="solid"/>
                      <a:round/>
                      <a:headEnd type="none" w="sm" len="sm"/>
                      <a:tailEnd type="none" w="sm" len="sm"/>
                    </a:lnL>
                    <a:lnT w="9525" cap="flat" cmpd="sng">
                      <a:solidFill>
                        <a:schemeClr val="dk1"/>
                      </a:solidFill>
                      <a:prstDash val="solid"/>
                      <a:round/>
                      <a:headEnd type="none" w="sm" len="sm"/>
                      <a:tailEnd type="none" w="sm" len="sm"/>
                    </a:lnT>
                  </a:tcPr>
                </a:tc>
                <a:tc>
                  <a:txBody>
                    <a:bodyPr/>
                    <a:lstStyle/>
                    <a:p>
                      <a:pPr marL="0" lvl="0" indent="0" algn="l" rtl="0">
                        <a:spcBef>
                          <a:spcPts val="0"/>
                        </a:spcBef>
                        <a:spcAft>
                          <a:spcPts val="0"/>
                        </a:spcAft>
                        <a:buNone/>
                      </a:pPr>
                      <a:r>
                        <a:rPr lang="en"/>
                        <a:t>Work with organizations to alert registered active and inactive vendors in a certain category about an upcoming opportunity; send invites for info sessions; increase the number of new entrants in the Federal marketplace</a:t>
                      </a:r>
                      <a:endParaRPr/>
                    </a:p>
                  </a:txBody>
                  <a:tcPr marL="91425" marR="91425" marT="91425" marB="91425" anchor="ctr">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Trend</a:t>
                      </a:r>
                      <a:endParaRPr b="1"/>
                    </a:p>
                  </a:txBody>
                  <a:tcPr marL="91425" marR="91425" marT="91425" marB="91425" anchor="ctr">
                    <a:lnL w="19050" cap="flat" cmpd="sng">
                      <a:solidFill>
                        <a:schemeClr val="dk1"/>
                      </a:solidFill>
                      <a:prstDash val="solid"/>
                      <a:round/>
                      <a:headEnd type="none" w="sm" len="sm"/>
                      <a:tailEnd type="none" w="sm" len="sm"/>
                    </a:lnL>
                  </a:tcPr>
                </a:tc>
                <a:tc>
                  <a:txBody>
                    <a:bodyPr/>
                    <a:lstStyle/>
                    <a:p>
                      <a:pPr marL="0" lvl="0" indent="0" algn="l" rtl="0">
                        <a:spcBef>
                          <a:spcPts val="0"/>
                        </a:spcBef>
                        <a:spcAft>
                          <a:spcPts val="0"/>
                        </a:spcAft>
                        <a:buNone/>
                      </a:pPr>
                      <a:r>
                        <a:rPr lang="en"/>
                        <a:t>Use this data to plan for upcoming opportunities and create strategies to work with various socioeconomic small businesses (SESBs)</a:t>
                      </a:r>
                      <a:endParaRPr/>
                    </a:p>
                  </a:txBody>
                  <a:tcPr marL="91425" marR="91425" marT="91425" marB="91425" anchor="ctr">
                    <a:lnR w="19050" cap="flat" cmpd="sng">
                      <a:solidFill>
                        <a:schemeClr val="dk1"/>
                      </a:solidFill>
                      <a:prstDash val="solid"/>
                      <a:round/>
                      <a:headEnd type="none" w="sm" len="sm"/>
                      <a:tailEnd type="none" w="sm" len="sm"/>
                    </a:ln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260400">
                <a:tc>
                  <a:txBody>
                    <a:bodyPr/>
                    <a:lstStyle/>
                    <a:p>
                      <a:pPr marL="0" lvl="0" indent="0" algn="l" rtl="0">
                        <a:spcBef>
                          <a:spcPts val="0"/>
                        </a:spcBef>
                        <a:spcAft>
                          <a:spcPts val="0"/>
                        </a:spcAft>
                        <a:buNone/>
                      </a:pPr>
                      <a:r>
                        <a:rPr lang="en" b="1"/>
                        <a:t>Quantitative</a:t>
                      </a:r>
                      <a:endParaRPr b="1"/>
                    </a:p>
                  </a:txBody>
                  <a:tcPr marL="91425" marR="91425" marT="91425" marB="91425" anchor="ctr">
                    <a:lnL w="19050" cap="flat" cmpd="sng">
                      <a:solidFill>
                        <a:schemeClr val="dk1"/>
                      </a:solidFill>
                      <a:prstDash val="solid"/>
                      <a:round/>
                      <a:headEnd type="none" w="sm" len="sm"/>
                      <a:tailEnd type="none" w="sm" len="sm"/>
                    </a:lnL>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a:t>Use contract volume and average award info to develop acquisition strategies that provide opportunities for a wider vendor base; decrease the numbers of vendors with “no or low sales”</a:t>
                      </a:r>
                      <a:endParaRPr/>
                    </a:p>
                  </a:txBody>
                  <a:tcPr marL="91425" marR="91425" marT="91425" marB="91425" anchor="ctr">
                    <a:lnL w="9525" cap="flat" cmpd="sng">
                      <a:solidFill>
                        <a:srgbClr val="9E9E9E"/>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30150">
                <a:tc>
                  <a:txBody>
                    <a:bodyPr/>
                    <a:lstStyle/>
                    <a:p>
                      <a:pPr marL="0" lvl="0" indent="0" algn="l" rtl="0">
                        <a:spcBef>
                          <a:spcPts val="0"/>
                        </a:spcBef>
                        <a:spcAft>
                          <a:spcPts val="0"/>
                        </a:spcAft>
                        <a:buNone/>
                      </a:pPr>
                      <a:r>
                        <a:rPr lang="en" b="1"/>
                        <a:t>Geographical</a:t>
                      </a:r>
                      <a:endParaRPr b="1"/>
                    </a:p>
                  </a:txBody>
                  <a:tcPr marL="91425" marR="91425" marT="91425" marB="91425" anchor="ctr">
                    <a:lnL w="19050" cap="flat" cmpd="sng">
                      <a:solidFill>
                        <a:schemeClr val="dk1"/>
                      </a:solidFill>
                      <a:prstDash val="solid"/>
                      <a:round/>
                      <a:headEnd type="none" w="sm" len="sm"/>
                      <a:tailEnd type="none" w="sm" len="sm"/>
                    </a:lnL>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dirty="0"/>
                        <a:t>Target vendors that are close to projects; increase impact in communities </a:t>
                      </a:r>
                      <a:endParaRPr dirty="0"/>
                    </a:p>
                  </a:txBody>
                  <a:tcPr marL="91425" marR="91425" marT="91425" marB="91425" anchor="ctr">
                    <a:lnR w="19050" cap="flat" cmpd="sng">
                      <a:solidFill>
                        <a:schemeClr val="dk1"/>
                      </a:solidFill>
                      <a:prstDash val="solid"/>
                      <a:round/>
                      <a:headEnd type="none" w="sm" len="sm"/>
                      <a:tailEnd type="none" w="sm" len="sm"/>
                    </a:lnR>
                    <a:lnT w="9525" cap="flat" cmpd="sng">
                      <a:solidFill>
                        <a:srgbClr val="9E9E9E"/>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1236</Words>
  <Application>Microsoft Office PowerPoint</Application>
  <PresentationFormat>On-screen Show (16:9)</PresentationFormat>
  <Paragraphs>128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Helvetica Neue</vt:lpstr>
      <vt:lpstr>Simple Light</vt:lpstr>
      <vt:lpstr>Using Data to Increase Equitable Outcomes in Procurement</vt:lpstr>
      <vt:lpstr>Presenters</vt:lpstr>
      <vt:lpstr> Poll Question #1  In your line of work, how often do you consider equity and/or equitable outcomes as a priority? Always- Equity is a consideration in everything I do Sometimes- When it’s appropriate, equity becomes a factor  Never- Equity is not a part of anything I work on I have not thought about my work thru the Equity lens</vt:lpstr>
      <vt:lpstr>Is it Equality or Equity?</vt:lpstr>
      <vt:lpstr>Why Increase Equitable Outcomes in Procurement?</vt:lpstr>
      <vt:lpstr>M-23-11: February 2023</vt:lpstr>
      <vt:lpstr> Poll Question #2  What data would you consider analyzing when developing strategies to increase equity in procurement? Registration Data from SAM.gov Obligation data from FPDS Internal Agency Award Data Geographical Data None of the Above</vt:lpstr>
      <vt:lpstr>What Data Could be Considered?</vt:lpstr>
      <vt:lpstr>How can you use the data?</vt:lpstr>
      <vt:lpstr>Demo of the Governmentwide Procurement Equity Tool</vt:lpstr>
      <vt:lpstr>Government-Wide Procurement Equity Tool</vt:lpstr>
      <vt:lpstr>Questions?</vt:lpstr>
      <vt:lpstr>Resources with links</vt:lpstr>
      <vt:lpstr>Gov’t-wide Procurement Equity Tool</vt:lpstr>
      <vt:lpstr>Supplier Base Dashboard</vt:lpstr>
      <vt:lpstr>Category Management Small Business Dashboard</vt:lpstr>
      <vt:lpstr>Category Management (CMR) Reporting Workbench</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Increase Equitable Outcomes in Procurement</dc:title>
  <dc:creator>Kris Niewsiadomy</dc:creator>
  <cp:lastModifiedBy>SherellLFuller</cp:lastModifiedBy>
  <cp:revision>3</cp:revision>
  <dcterms:modified xsi:type="dcterms:W3CDTF">2024-02-12T19:46:32Z</dcterms:modified>
</cp:coreProperties>
</file>